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4"/>
  </p:sldMasterIdLst>
  <p:notesMasterIdLst>
    <p:notesMasterId r:id="rId34"/>
  </p:notesMasterIdLst>
  <p:handoutMasterIdLst>
    <p:handoutMasterId r:id="rId35"/>
  </p:handoutMasterIdLst>
  <p:sldIdLst>
    <p:sldId id="267" r:id="rId5"/>
    <p:sldId id="278" r:id="rId6"/>
    <p:sldId id="290" r:id="rId7"/>
    <p:sldId id="283" r:id="rId8"/>
    <p:sldId id="291" r:id="rId9"/>
    <p:sldId id="289" r:id="rId10"/>
    <p:sldId id="284" r:id="rId11"/>
    <p:sldId id="298" r:id="rId12"/>
    <p:sldId id="285" r:id="rId13"/>
    <p:sldId id="279" r:id="rId14"/>
    <p:sldId id="280" r:id="rId15"/>
    <p:sldId id="269" r:id="rId16"/>
    <p:sldId id="286" r:id="rId17"/>
    <p:sldId id="292" r:id="rId18"/>
    <p:sldId id="294" r:id="rId19"/>
    <p:sldId id="295" r:id="rId20"/>
    <p:sldId id="288" r:id="rId21"/>
    <p:sldId id="301" r:id="rId22"/>
    <p:sldId id="296" r:id="rId23"/>
    <p:sldId id="273" r:id="rId24"/>
    <p:sldId id="302" r:id="rId25"/>
    <p:sldId id="303" r:id="rId26"/>
    <p:sldId id="307" r:id="rId27"/>
    <p:sldId id="306" r:id="rId28"/>
    <p:sldId id="305" r:id="rId29"/>
    <p:sldId id="271" r:id="rId30"/>
    <p:sldId id="272" r:id="rId31"/>
    <p:sldId id="299" r:id="rId32"/>
    <p:sldId id="308" r:id="rId33"/>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65" autoAdjust="0"/>
    <p:restoredTop sz="94599" autoAdjust="0"/>
  </p:normalViewPr>
  <p:slideViewPr>
    <p:cSldViewPr>
      <p:cViewPr varScale="1">
        <p:scale>
          <a:sx n="63" d="100"/>
          <a:sy n="63" d="100"/>
        </p:scale>
        <p:origin x="748" y="64"/>
      </p:cViewPr>
      <p:guideLst>
        <p:guide pos="3839"/>
        <p:guide orient="horz" pos="2160"/>
      </p:guideLst>
    </p:cSldViewPr>
  </p:slideViewPr>
  <p:outlineViewPr>
    <p:cViewPr>
      <p:scale>
        <a:sx n="33" d="100"/>
        <a:sy n="33" d="100"/>
      </p:scale>
      <p:origin x="0" y="0"/>
    </p:cViewPr>
  </p:outlineViewPr>
  <p:notesTextViewPr>
    <p:cViewPr>
      <p:scale>
        <a:sx n="100" d="100"/>
        <a:sy n="100" d="100"/>
      </p:scale>
      <p:origin x="0" y="0"/>
    </p:cViewPr>
  </p:notesTextViewPr>
  <p:notesViewPr>
    <p:cSldViewPr showGuides="1">
      <p:cViewPr varScale="1">
        <p:scale>
          <a:sx n="63" d="100"/>
          <a:sy n="63" d="100"/>
        </p:scale>
        <p:origin x="283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0E6E22E-288A-414B-A8DE-E4DBD03D5FC0}" type="datetimeFigureOut">
              <a:rPr lang="en-US"/>
              <a:t>10/14/2020</a:t>
            </a:fld>
            <a:endParaRPr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1114579-D02A-4B51-B5DF-8EC449F77AC7}" type="slidenum">
              <a:rPr/>
              <a:t>‹#›</a:t>
            </a:fld>
            <a:endParaRPr dirty="0"/>
          </a:p>
        </p:txBody>
      </p:sp>
    </p:spTree>
    <p:extLst>
      <p:ext uri="{BB962C8B-B14F-4D97-AF65-F5344CB8AC3E}">
        <p14:creationId xmlns:p14="http://schemas.microsoft.com/office/powerpoint/2010/main" val="276812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A9AE7E-E0F9-4C51-AD9A-F4C3A6E23BBF}" type="datetimeFigureOut">
              <a:rPr lang="en-US"/>
              <a:t>10/14/2020</a:t>
            </a:fld>
            <a:endParaRPr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074690-7256-4BB9-AC0F-97AEAE8CDEC2}" type="slidenum">
              <a:rPr/>
              <a:t>‹#›</a:t>
            </a:fld>
            <a:endParaRPr dirty="0"/>
          </a:p>
        </p:txBody>
      </p:sp>
    </p:spTree>
    <p:extLst>
      <p:ext uri="{BB962C8B-B14F-4D97-AF65-F5344CB8AC3E}">
        <p14:creationId xmlns:p14="http://schemas.microsoft.com/office/powerpoint/2010/main" val="427426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376792" y="1905003"/>
            <a:ext cx="9435241" cy="1625599"/>
          </a:xfrm>
        </p:spPr>
        <p:txBody>
          <a:bodyPr>
            <a:normAutofit/>
          </a:bodyPr>
          <a:lstStyle>
            <a:lvl1pPr algn="ctr">
              <a:lnSpc>
                <a:spcPct val="90000"/>
              </a:lnSpc>
              <a:defRPr sz="4800">
                <a:solidFill>
                  <a:schemeClr val="tx2"/>
                </a:solidFill>
              </a:defRPr>
            </a:lvl1pPr>
          </a:lstStyle>
          <a:p>
            <a:r>
              <a:rPr lang="en-US"/>
              <a:t>Click to edit Master title style</a:t>
            </a:r>
            <a:endParaRPr/>
          </a:p>
        </p:txBody>
      </p:sp>
      <p:sp>
        <p:nvSpPr>
          <p:cNvPr id="3" name="Subtitle 2"/>
          <p:cNvSpPr>
            <a:spLocks noGrp="1"/>
          </p:cNvSpPr>
          <p:nvPr>
            <p:ph type="subTitle" idx="1"/>
          </p:nvPr>
        </p:nvSpPr>
        <p:spPr>
          <a:xfrm>
            <a:off x="1382103" y="3657123"/>
            <a:ext cx="9429931" cy="991077"/>
          </a:xfrm>
        </p:spPr>
        <p:txBody>
          <a:bodyPr>
            <a:normAutofit/>
          </a:bodyPr>
          <a:lstStyle>
            <a:lvl1pPr marL="0" indent="0" algn="ctr">
              <a:spcBef>
                <a:spcPts val="0"/>
              </a:spcBef>
              <a:buNone/>
              <a:defRPr sz="2000" cap="all"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dirty="0"/>
          </a:p>
        </p:txBody>
      </p:sp>
      <p:sp>
        <p:nvSpPr>
          <p:cNvPr id="4" name="Date Placeholder 3"/>
          <p:cNvSpPr>
            <a:spLocks noGrp="1"/>
          </p:cNvSpPr>
          <p:nvPr>
            <p:ph type="dt" sz="half" idx="10"/>
          </p:nvPr>
        </p:nvSpPr>
        <p:spPr/>
        <p:txBody>
          <a:bodyPr/>
          <a:lstStyle>
            <a:lvl1pPr>
              <a:defRPr>
                <a:solidFill>
                  <a:schemeClr val="tx2"/>
                </a:solidFill>
              </a:defRPr>
            </a:lvl1pPr>
          </a:lstStyle>
          <a:p>
            <a:fld id="{8E36636D-D922-432D-A958-524484B5923D}" type="datetimeFigureOut">
              <a:rPr lang="en-US"/>
              <a:pPr/>
              <a:t>10/14/2020</a:t>
            </a:fld>
            <a:endParaRPr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DF28FB93-0A08-4E7D-8E63-9EFA29F1E093}" type="slidenum">
              <a:rPr/>
              <a:pPr/>
              <a:t>‹#›</a:t>
            </a:fld>
            <a:endParaRPr dirty="0"/>
          </a:p>
        </p:txBody>
      </p:sp>
      <p:grpSp>
        <p:nvGrpSpPr>
          <p:cNvPr id="7" name="Group 6"/>
          <p:cNvGrpSpPr/>
          <p:nvPr/>
        </p:nvGrpSpPr>
        <p:grpSpPr>
          <a:xfrm>
            <a:off x="1218882" y="1600200"/>
            <a:ext cx="9739746" cy="73152"/>
            <a:chOff x="914400" y="1200150"/>
            <a:chExt cx="7306712" cy="54864"/>
          </a:xfrm>
        </p:grpSpPr>
        <p:sp>
          <p:nvSpPr>
            <p:cNvPr id="8" name="Oval 7"/>
            <p:cNvSpPr/>
            <p:nvPr/>
          </p:nvSpPr>
          <p:spPr>
            <a:xfrm>
              <a:off x="8166248" y="12001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9" name="Oval 8"/>
            <p:cNvSpPr/>
            <p:nvPr/>
          </p:nvSpPr>
          <p:spPr>
            <a:xfrm>
              <a:off x="914400" y="12001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nvGrpSpPr>
            <p:cNvPr id="10" name="Group 9"/>
            <p:cNvGrpSpPr/>
            <p:nvPr/>
          </p:nvGrpSpPr>
          <p:grpSpPr>
            <a:xfrm>
              <a:off x="1036847" y="1207626"/>
              <a:ext cx="7074290" cy="38998"/>
              <a:chOff x="2141408" y="1752956"/>
              <a:chExt cx="7315200" cy="38998"/>
            </a:xfrm>
            <a:solidFill>
              <a:schemeClr val="tx2"/>
            </a:solidFill>
          </p:grpSpPr>
          <p:cxnSp>
            <p:nvCxnSpPr>
              <p:cNvPr id="11" name="Straight Connector 10"/>
              <p:cNvCxnSpPr/>
              <p:nvPr/>
            </p:nvCxnSpPr>
            <p:spPr>
              <a:xfrm>
                <a:off x="2141408" y="1752956"/>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141408" y="1791954"/>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13" name="Group 12"/>
          <p:cNvGrpSpPr/>
          <p:nvPr/>
        </p:nvGrpSpPr>
        <p:grpSpPr>
          <a:xfrm>
            <a:off x="1218882" y="4851400"/>
            <a:ext cx="9739746" cy="73152"/>
            <a:chOff x="914400" y="3638550"/>
            <a:chExt cx="7306712" cy="54864"/>
          </a:xfrm>
        </p:grpSpPr>
        <p:sp>
          <p:nvSpPr>
            <p:cNvPr id="14" name="Oval 13"/>
            <p:cNvSpPr/>
            <p:nvPr/>
          </p:nvSpPr>
          <p:spPr>
            <a:xfrm>
              <a:off x="8166248" y="36385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5" name="Oval 14"/>
            <p:cNvSpPr/>
            <p:nvPr/>
          </p:nvSpPr>
          <p:spPr>
            <a:xfrm>
              <a:off x="914400" y="36385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nvGrpSpPr>
            <p:cNvPr id="16" name="Group 15"/>
            <p:cNvGrpSpPr/>
            <p:nvPr/>
          </p:nvGrpSpPr>
          <p:grpSpPr>
            <a:xfrm>
              <a:off x="1036847" y="3646026"/>
              <a:ext cx="7074290" cy="38998"/>
              <a:chOff x="2141408" y="1752956"/>
              <a:chExt cx="7315200" cy="38998"/>
            </a:xfrm>
            <a:solidFill>
              <a:schemeClr val="tx2"/>
            </a:solidFill>
          </p:grpSpPr>
          <p:cxnSp>
            <p:nvCxnSpPr>
              <p:cNvPr id="17" name="Straight Connector 16"/>
              <p:cNvCxnSpPr/>
              <p:nvPr/>
            </p:nvCxnSpPr>
            <p:spPr>
              <a:xfrm>
                <a:off x="2141408" y="1752956"/>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141408" y="1791954"/>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743764389"/>
      </p:ext>
    </p:extLst>
  </p:cSld>
  <p:clrMapOvr>
    <a:overrideClrMapping bg1="dk1" tx1="lt1" bg2="dk2" tx2="lt2" accent1="accent1" accent2="accent2" accent3="accent3" accent4="accent4" accent5="accent5" accent6="accent6" hlink="hlink" folHlink="folHlink"/>
  </p:clrMapOvr>
  <p:transition spd="med" advClick="0" advTm="10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8E36636D-D922-432D-A958-524484B5923D}" type="datetimeFigureOut">
              <a:rPr lang="en-US"/>
              <a:pPr/>
              <a:t>10/14/2020</a:t>
            </a:fld>
            <a:endParaRPr dirty="0"/>
          </a:p>
        </p:txBody>
      </p:sp>
      <p:sp>
        <p:nvSpPr>
          <p:cNvPr id="6" name="Slide Number Placeholder 5"/>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3223223656"/>
      </p:ext>
    </p:extLst>
  </p:cSld>
  <p:clrMapOvr>
    <a:masterClrMapping/>
  </p:clrMapOvr>
  <p:transition spd="med" advClick="0" advTm="10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34563" y="434975"/>
            <a:ext cx="1168400" cy="5661025"/>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7613" y="434975"/>
            <a:ext cx="8413750" cy="5661025"/>
          </a:xfrm>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8E36636D-D922-432D-A958-524484B5923D}" type="datetimeFigureOut">
              <a:rPr lang="en-US"/>
              <a:pPr/>
              <a:t>10/14/2020</a:t>
            </a:fld>
            <a:endParaRPr dirty="0"/>
          </a:p>
        </p:txBody>
      </p:sp>
      <p:sp>
        <p:nvSpPr>
          <p:cNvPr id="6" name="Slide Number Placeholder 5"/>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2085700592"/>
      </p:ext>
    </p:extLst>
  </p:cSld>
  <p:clrMapOvr>
    <a:masterClrMapping/>
  </p:clrMapOvr>
  <p:transition spd="med" advClick="0" advTm="10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8E36636D-D922-432D-A958-524484B5923D}" type="datetimeFigureOut">
              <a:rPr lang="en-US"/>
              <a:pPr/>
              <a:t>10/14/2020</a:t>
            </a:fld>
            <a:endParaRPr dirty="0"/>
          </a:p>
        </p:txBody>
      </p:sp>
      <p:sp>
        <p:nvSpPr>
          <p:cNvPr id="6" name="Slide Number Placeholder 5"/>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3499062186"/>
      </p:ext>
    </p:extLst>
  </p:cSld>
  <p:clrMapOvr>
    <a:masterClrMapping/>
  </p:clrMapOvr>
  <p:transition spd="med" advClick="0" advTm="10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22030" y="990599"/>
            <a:ext cx="9344765" cy="2235203"/>
          </a:xfrm>
        </p:spPr>
        <p:txBody>
          <a:bodyPr anchor="b">
            <a:normAutofit/>
          </a:bodyPr>
          <a:lstStyle>
            <a:lvl1pPr algn="ctr">
              <a:lnSpc>
                <a:spcPct val="90000"/>
              </a:lnSpc>
              <a:defRPr sz="4800" b="0" cap="none" baseline="0"/>
            </a:lvl1pPr>
          </a:lstStyle>
          <a:p>
            <a:r>
              <a:rPr lang="en-US"/>
              <a:t>Click to edit Master title style</a:t>
            </a:r>
            <a:endParaRPr/>
          </a:p>
        </p:txBody>
      </p:sp>
      <p:sp>
        <p:nvSpPr>
          <p:cNvPr id="3" name="Text Placeholder 2"/>
          <p:cNvSpPr>
            <a:spLocks noGrp="1"/>
          </p:cNvSpPr>
          <p:nvPr>
            <p:ph type="body" idx="1"/>
          </p:nvPr>
        </p:nvSpPr>
        <p:spPr>
          <a:xfrm>
            <a:off x="1422030" y="3733800"/>
            <a:ext cx="9344765" cy="1219200"/>
          </a:xfrm>
        </p:spPr>
        <p:txBody>
          <a:bodyPr anchor="t"/>
          <a:lstStyle>
            <a:lvl1pPr marL="0" indent="0" algn="ctr">
              <a:spcBef>
                <a:spcPts val="0"/>
              </a:spcBef>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8E36636D-D922-432D-A958-524484B5923D}" type="datetimeFigureOut">
              <a:rPr lang="en-US"/>
              <a:pPr/>
              <a:t>10/14/2020</a:t>
            </a:fld>
            <a:endParaRPr dirty="0"/>
          </a:p>
        </p:txBody>
      </p:sp>
      <p:sp>
        <p:nvSpPr>
          <p:cNvPr id="6" name="Slide Number Placeholder 5"/>
          <p:cNvSpPr>
            <a:spLocks noGrp="1"/>
          </p:cNvSpPr>
          <p:nvPr>
            <p:ph type="sldNum" sz="quarter" idx="12"/>
          </p:nvPr>
        </p:nvSpPr>
        <p:spPr/>
        <p:txBody>
          <a:bodyPr/>
          <a:lstStyle/>
          <a:p>
            <a:fld id="{DF28FB93-0A08-4E7D-8E63-9EFA29F1E093}" type="slidenum">
              <a:rPr/>
              <a:pPr/>
              <a:t>‹#›</a:t>
            </a:fld>
            <a:endParaRPr dirty="0"/>
          </a:p>
        </p:txBody>
      </p:sp>
      <p:grpSp>
        <p:nvGrpSpPr>
          <p:cNvPr id="13" name="Group 12"/>
          <p:cNvGrpSpPr/>
          <p:nvPr/>
        </p:nvGrpSpPr>
        <p:grpSpPr>
          <a:xfrm>
            <a:off x="3273781" y="3475736"/>
            <a:ext cx="5641265" cy="54864"/>
            <a:chOff x="2455975" y="2588441"/>
            <a:chExt cx="4232051" cy="41148"/>
          </a:xfrm>
        </p:grpSpPr>
        <p:sp>
          <p:nvSpPr>
            <p:cNvPr id="14" name="Oval 13"/>
            <p:cNvSpPr/>
            <p:nvPr/>
          </p:nvSpPr>
          <p:spPr>
            <a:xfrm>
              <a:off x="6642306" y="2588441"/>
              <a:ext cx="45720" cy="41148"/>
            </a:xfrm>
            <a:prstGeom prst="ellipse">
              <a:avLst/>
            </a:prstGeom>
            <a:solidFill>
              <a:schemeClr val="tx1"/>
            </a:solidFill>
            <a:ln w="26425"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dirty="0">
                <a:ln>
                  <a:noFill/>
                </a:ln>
                <a:solidFill>
                  <a:sysClr val="window" lastClr="FFFFFF"/>
                </a:solidFill>
                <a:effectLst/>
                <a:uLnTx/>
                <a:uFillTx/>
                <a:latin typeface="Constantia"/>
                <a:ea typeface="+mn-ea"/>
                <a:cs typeface="+mn-cs"/>
              </a:endParaRPr>
            </a:p>
          </p:txBody>
        </p:sp>
        <p:sp>
          <p:nvSpPr>
            <p:cNvPr id="15" name="Oval 14"/>
            <p:cNvSpPr/>
            <p:nvPr/>
          </p:nvSpPr>
          <p:spPr>
            <a:xfrm>
              <a:off x="2455975" y="2588441"/>
              <a:ext cx="45720" cy="41148"/>
            </a:xfrm>
            <a:prstGeom prst="ellipse">
              <a:avLst/>
            </a:prstGeom>
            <a:solidFill>
              <a:schemeClr val="tx1"/>
            </a:solidFill>
            <a:ln w="26425"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dirty="0">
                <a:ln>
                  <a:noFill/>
                </a:ln>
                <a:solidFill>
                  <a:sysClr val="window" lastClr="FFFFFF"/>
                </a:solidFill>
                <a:effectLst/>
                <a:uLnTx/>
                <a:uFillTx/>
                <a:latin typeface="Constantia"/>
                <a:ea typeface="+mn-ea"/>
                <a:cs typeface="+mn-cs"/>
              </a:endParaRPr>
            </a:p>
          </p:txBody>
        </p:sp>
        <p:grpSp>
          <p:nvGrpSpPr>
            <p:cNvPr id="16" name="Group 15"/>
            <p:cNvGrpSpPr/>
            <p:nvPr/>
          </p:nvGrpSpPr>
          <p:grpSpPr>
            <a:xfrm>
              <a:off x="2563229" y="2594391"/>
              <a:ext cx="4023360" cy="29249"/>
              <a:chOff x="2550323" y="3458731"/>
              <a:chExt cx="4023360" cy="38998"/>
            </a:xfrm>
          </p:grpSpPr>
          <p:cxnSp>
            <p:nvCxnSpPr>
              <p:cNvPr id="17" name="Straight Connector 16"/>
              <p:cNvCxnSpPr/>
              <p:nvPr/>
            </p:nvCxnSpPr>
            <p:spPr>
              <a:xfrm>
                <a:off x="2550323" y="3458731"/>
                <a:ext cx="4023360" cy="0"/>
              </a:xfrm>
              <a:prstGeom prst="line">
                <a:avLst/>
              </a:prstGeom>
              <a:noFill/>
              <a:ln w="12700" cap="flat" cmpd="sng" algn="ctr">
                <a:solidFill>
                  <a:schemeClr val="tx1"/>
                </a:solidFill>
                <a:prstDash val="solid"/>
              </a:ln>
              <a:effectLst/>
            </p:spPr>
          </p:cxnSp>
          <p:cxnSp>
            <p:nvCxnSpPr>
              <p:cNvPr id="18" name="Straight Connector 17"/>
              <p:cNvCxnSpPr/>
              <p:nvPr/>
            </p:nvCxnSpPr>
            <p:spPr>
              <a:xfrm>
                <a:off x="2550323" y="3497729"/>
                <a:ext cx="4023360" cy="0"/>
              </a:xfrm>
              <a:prstGeom prst="line">
                <a:avLst/>
              </a:prstGeom>
              <a:noFill/>
              <a:ln w="12700" cap="flat" cmpd="sng" algn="ctr">
                <a:solidFill>
                  <a:schemeClr val="tx1"/>
                </a:solidFill>
                <a:prstDash val="solid"/>
              </a:ln>
              <a:effectLst/>
            </p:spPr>
          </p:cxnSp>
        </p:grpSp>
      </p:grpSp>
    </p:spTree>
    <p:extLst>
      <p:ext uri="{BB962C8B-B14F-4D97-AF65-F5344CB8AC3E}">
        <p14:creationId xmlns:p14="http://schemas.microsoft.com/office/powerpoint/2010/main" val="552628250"/>
      </p:ext>
    </p:extLst>
  </p:cSld>
  <p:clrMapOvr>
    <a:masterClrMapping/>
  </p:clrMapOvr>
  <p:transition spd="med" advClick="0" advTm="10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18883" y="1803400"/>
            <a:ext cx="4773956" cy="42672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95986" y="1803400"/>
            <a:ext cx="4773956" cy="42672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baseline="0"/>
            </a:lvl8pPr>
            <a:lvl9pPr>
              <a:defRPr sz="18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p:txBody>
          <a:bodyPr/>
          <a:lstStyle/>
          <a:p>
            <a:fld id="{8E36636D-D922-432D-A958-524484B5923D}" type="datetimeFigureOut">
              <a:rPr lang="en-US"/>
              <a:pPr/>
              <a:t>10/14/2020</a:t>
            </a:fld>
            <a:endParaRPr dirty="0"/>
          </a:p>
        </p:txBody>
      </p:sp>
      <p:sp>
        <p:nvSpPr>
          <p:cNvPr id="7" name="Slide Number Placeholder 6"/>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3860775738"/>
      </p:ext>
    </p:extLst>
  </p:cSld>
  <p:clrMapOvr>
    <a:masterClrMapping/>
  </p:clrMapOvr>
  <p:transition spd="med" advClick="0" advTm="10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22945" y="1803400"/>
            <a:ext cx="4769806" cy="711200"/>
          </a:xfrm>
        </p:spPr>
        <p:txBody>
          <a:bodyPr anchor="ctr">
            <a:normAutofit/>
          </a:bodyPr>
          <a:lstStyle>
            <a:lvl1pPr marL="0" indent="0">
              <a:lnSpc>
                <a:spcPct val="90000"/>
              </a:lnSpc>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18883" y="2514600"/>
            <a:ext cx="4773956" cy="3556000"/>
          </a:xfrm>
        </p:spPr>
        <p:txBody>
          <a:bodyPr>
            <a:normAutofit/>
          </a:bodyPr>
          <a:lstStyle>
            <a:lvl1pPr>
              <a:spcBef>
                <a:spcPts val="1600"/>
              </a:spcBef>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00049" y="1803400"/>
            <a:ext cx="4769806" cy="711200"/>
          </a:xfrm>
        </p:spPr>
        <p:txBody>
          <a:bodyPr anchor="ctr">
            <a:normAutofit/>
          </a:bodyPr>
          <a:lstStyle>
            <a:lvl1pPr marL="0" indent="0">
              <a:lnSpc>
                <a:spcPct val="90000"/>
              </a:lnSpc>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5986" y="2514600"/>
            <a:ext cx="4773956" cy="3556000"/>
          </a:xfrm>
        </p:spPr>
        <p:txBody>
          <a:bodyPr>
            <a:normAutofit/>
          </a:bodyPr>
          <a:lstStyle>
            <a:lvl1pPr>
              <a:spcBef>
                <a:spcPts val="1600"/>
              </a:spcBef>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dirty="0"/>
          </a:p>
        </p:txBody>
      </p:sp>
      <p:sp>
        <p:nvSpPr>
          <p:cNvPr id="7" name="Date Placeholder 6"/>
          <p:cNvSpPr>
            <a:spLocks noGrp="1"/>
          </p:cNvSpPr>
          <p:nvPr>
            <p:ph type="dt" sz="half" idx="10"/>
          </p:nvPr>
        </p:nvSpPr>
        <p:spPr/>
        <p:txBody>
          <a:bodyPr/>
          <a:lstStyle/>
          <a:p>
            <a:fld id="{8E36636D-D922-432D-A958-524484B5923D}" type="datetimeFigureOut">
              <a:rPr lang="en-US"/>
              <a:pPr/>
              <a:t>10/14/2020</a:t>
            </a:fld>
            <a:endParaRPr dirty="0"/>
          </a:p>
        </p:txBody>
      </p:sp>
      <p:sp>
        <p:nvSpPr>
          <p:cNvPr id="9" name="Slide Number Placeholder 8"/>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3742583216"/>
      </p:ext>
    </p:extLst>
  </p:cSld>
  <p:clrMapOvr>
    <a:masterClrMapping/>
  </p:clrMapOvr>
  <p:transition spd="med" advClick="0" advTm="10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endParaRPr dirty="0"/>
          </a:p>
        </p:txBody>
      </p:sp>
      <p:sp>
        <p:nvSpPr>
          <p:cNvPr id="3" name="Date Placeholder 2"/>
          <p:cNvSpPr>
            <a:spLocks noGrp="1"/>
          </p:cNvSpPr>
          <p:nvPr>
            <p:ph type="dt" sz="half" idx="10"/>
          </p:nvPr>
        </p:nvSpPr>
        <p:spPr/>
        <p:txBody>
          <a:bodyPr/>
          <a:lstStyle/>
          <a:p>
            <a:fld id="{8E36636D-D922-432D-A958-524484B5923D}" type="datetimeFigureOut">
              <a:rPr lang="en-US"/>
              <a:pPr/>
              <a:t>10/14/2020</a:t>
            </a:fld>
            <a:endParaRPr dirty="0"/>
          </a:p>
        </p:txBody>
      </p:sp>
      <p:sp>
        <p:nvSpPr>
          <p:cNvPr id="5" name="Slide Number Placeholder 4"/>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1565934510"/>
      </p:ext>
    </p:extLst>
  </p:cSld>
  <p:clrMapOvr>
    <a:masterClrMapping/>
  </p:clrMapOvr>
  <p:transition spd="med" advClick="0" advTm="10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dirty="0"/>
          </a:p>
        </p:txBody>
      </p:sp>
      <p:sp>
        <p:nvSpPr>
          <p:cNvPr id="2" name="Date Placeholder 1"/>
          <p:cNvSpPr>
            <a:spLocks noGrp="1"/>
          </p:cNvSpPr>
          <p:nvPr>
            <p:ph type="dt" sz="half" idx="10"/>
          </p:nvPr>
        </p:nvSpPr>
        <p:spPr/>
        <p:txBody>
          <a:bodyPr/>
          <a:lstStyle/>
          <a:p>
            <a:fld id="{8E36636D-D922-432D-A958-524484B5923D}" type="datetimeFigureOut">
              <a:rPr lang="en-US"/>
              <a:pPr/>
              <a:t>10/14/2020</a:t>
            </a:fld>
            <a:endParaRPr dirty="0"/>
          </a:p>
        </p:txBody>
      </p:sp>
      <p:sp>
        <p:nvSpPr>
          <p:cNvPr id="4" name="Slide Number Placeholder 3"/>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121287721"/>
      </p:ext>
    </p:extLst>
  </p:cSld>
  <p:clrMapOvr>
    <a:masterClrMapping/>
  </p:clrMapOvr>
  <p:transition spd="med" advClick="0" advTm="10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lvl1pPr algn="l">
              <a:defRPr sz="3200" b="0"/>
            </a:lvl1pPr>
          </a:lstStyle>
          <a:p>
            <a:r>
              <a:rPr lang="en-US"/>
              <a:t>Click to edit Master title style</a:t>
            </a:r>
            <a:endParaRPr/>
          </a:p>
        </p:txBody>
      </p:sp>
      <p:sp>
        <p:nvSpPr>
          <p:cNvPr id="3" name="Content Placeholder 2"/>
          <p:cNvSpPr>
            <a:spLocks noGrp="1"/>
          </p:cNvSpPr>
          <p:nvPr>
            <p:ph idx="1"/>
          </p:nvPr>
        </p:nvSpPr>
        <p:spPr>
          <a:xfrm>
            <a:off x="1218883" y="1803400"/>
            <a:ext cx="6602281" cy="4267201"/>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25883" y="1803400"/>
            <a:ext cx="2844060" cy="4267201"/>
          </a:xfrm>
        </p:spPr>
        <p:txBody>
          <a:bodyPr>
            <a:normAutofit/>
          </a:bodyPr>
          <a:lstStyle>
            <a:lvl1pPr marL="0" indent="0">
              <a:spcBef>
                <a:spcPts val="1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p:txBody>
          <a:bodyPr/>
          <a:lstStyle/>
          <a:p>
            <a:fld id="{8E36636D-D922-432D-A958-524484B5923D}" type="datetimeFigureOut">
              <a:rPr lang="en-US"/>
              <a:pPr/>
              <a:t>10/14/2020</a:t>
            </a:fld>
            <a:endParaRPr dirty="0"/>
          </a:p>
        </p:txBody>
      </p:sp>
      <p:sp>
        <p:nvSpPr>
          <p:cNvPr id="7" name="Slide Number Placeholder 6"/>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1858646262"/>
      </p:ext>
    </p:extLst>
  </p:cSld>
  <p:clrMapOvr>
    <a:masterClrMapping/>
  </p:clrMapOvr>
  <p:transition spd="med" advClick="0" advTm="10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lvl1pPr algn="l">
              <a:defRPr sz="3200" b="0"/>
            </a:lvl1pPr>
          </a:lstStyle>
          <a:p>
            <a:r>
              <a:rPr lang="en-US"/>
              <a:t>Click to edit Master title style</a:t>
            </a:r>
            <a:endParaRPr/>
          </a:p>
        </p:txBody>
      </p:sp>
      <p:sp>
        <p:nvSpPr>
          <p:cNvPr id="8" name="Rectangle 7"/>
          <p:cNvSpPr/>
          <p:nvPr/>
        </p:nvSpPr>
        <p:spPr>
          <a:xfrm>
            <a:off x="1218883" y="1803400"/>
            <a:ext cx="6602280" cy="4267200"/>
          </a:xfrm>
          <a:prstGeom prst="rect">
            <a:avLst/>
          </a:prstGeom>
          <a:noFill/>
          <a:ln w="127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dirty="0"/>
          </a:p>
        </p:txBody>
      </p:sp>
      <p:sp>
        <p:nvSpPr>
          <p:cNvPr id="3" name="Picture Placeholder 2" descr="An empty placeholder to add an image. Click on the placeholder and select the image that you wish to add."/>
          <p:cNvSpPr>
            <a:spLocks noGrp="1"/>
          </p:cNvSpPr>
          <p:nvPr>
            <p:ph type="pic" idx="1"/>
          </p:nvPr>
        </p:nvSpPr>
        <p:spPr>
          <a:xfrm>
            <a:off x="1338739" y="1925320"/>
            <a:ext cx="6362567" cy="4023360"/>
          </a:xfrm>
          <a:solidFill>
            <a:schemeClr val="bg2"/>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4" name="Text Placeholder 3"/>
          <p:cNvSpPr>
            <a:spLocks noGrp="1"/>
          </p:cNvSpPr>
          <p:nvPr>
            <p:ph type="body" sz="half" idx="2"/>
          </p:nvPr>
        </p:nvSpPr>
        <p:spPr>
          <a:xfrm>
            <a:off x="8125883" y="1803401"/>
            <a:ext cx="2844060" cy="4165600"/>
          </a:xfrm>
        </p:spPr>
        <p:txBody>
          <a:bodyPr>
            <a:normAutofit/>
          </a:bodyPr>
          <a:lstStyle>
            <a:lvl1pPr marL="0" indent="0">
              <a:spcBef>
                <a:spcPts val="1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p:txBody>
          <a:bodyPr/>
          <a:lstStyle/>
          <a:p>
            <a:fld id="{8E36636D-D922-432D-A958-524484B5923D}" type="datetimeFigureOut">
              <a:rPr lang="en-US"/>
              <a:pPr/>
              <a:t>10/14/2020</a:t>
            </a:fld>
            <a:endParaRPr dirty="0"/>
          </a:p>
        </p:txBody>
      </p:sp>
      <p:sp>
        <p:nvSpPr>
          <p:cNvPr id="7" name="Slide Number Placeholder 6"/>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2405057366"/>
      </p:ext>
    </p:extLst>
  </p:cSld>
  <p:clrMapOvr>
    <a:masterClrMapping/>
  </p:clrMapOvr>
  <p:transition spd="med" advClick="0" advTm="10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0"/>
            <a:ext cx="12188825" cy="6858000"/>
          </a:xfrm>
          <a:prstGeom prst="rect">
            <a:avLst/>
          </a:prstGeom>
          <a:ln>
            <a:noFill/>
          </a:ln>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endParaRPr sz="2400" dirty="0"/>
          </a:p>
        </p:txBody>
      </p:sp>
      <p:sp>
        <p:nvSpPr>
          <p:cNvPr id="8" name="Rounded Rectangle 7"/>
          <p:cNvSpPr/>
          <p:nvPr/>
        </p:nvSpPr>
        <p:spPr>
          <a:xfrm>
            <a:off x="304721" y="301752"/>
            <a:ext cx="11579384" cy="6254496"/>
          </a:xfrm>
          <a:prstGeom prst="roundRect">
            <a:avLst>
              <a:gd name="adj" fmla="val 2341"/>
            </a:avLst>
          </a:prstGeom>
          <a:solidFill>
            <a:srgbClr val="FFFFFF"/>
          </a:solidFill>
          <a:ln>
            <a:noFill/>
          </a:ln>
          <a:effectLst>
            <a:innerShdw blurRad="508000">
              <a:srgbClr val="FFD14B">
                <a:alpha val="69804"/>
              </a:srgbClr>
            </a:innerShdw>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dirty="0"/>
          </a:p>
        </p:txBody>
      </p:sp>
      <p:sp>
        <p:nvSpPr>
          <p:cNvPr id="2" name="Title Placeholder 1"/>
          <p:cNvSpPr>
            <a:spLocks noGrp="1"/>
          </p:cNvSpPr>
          <p:nvPr>
            <p:ph type="title"/>
          </p:nvPr>
        </p:nvSpPr>
        <p:spPr>
          <a:xfrm>
            <a:off x="1218883" y="431800"/>
            <a:ext cx="9751060" cy="11684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218883" y="1803400"/>
            <a:ext cx="9751060" cy="4267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1218882" y="6172200"/>
            <a:ext cx="7414870" cy="304800"/>
          </a:xfrm>
          <a:prstGeom prst="rect">
            <a:avLst/>
          </a:prstGeom>
        </p:spPr>
        <p:txBody>
          <a:bodyPr vert="horz" lIns="91440" tIns="45720" rIns="91440" bIns="45720" rtlCol="0" anchor="ctr"/>
          <a:lstStyle>
            <a:lvl1pPr algn="l">
              <a:defRPr sz="1100">
                <a:solidFill>
                  <a:schemeClr val="tx1"/>
                </a:solidFill>
              </a:defRPr>
            </a:lvl1pPr>
          </a:lstStyle>
          <a:p>
            <a:endParaRPr dirty="0"/>
          </a:p>
        </p:txBody>
      </p:sp>
      <p:sp>
        <p:nvSpPr>
          <p:cNvPr id="4" name="Date Placeholder 3"/>
          <p:cNvSpPr>
            <a:spLocks noGrp="1"/>
          </p:cNvSpPr>
          <p:nvPr>
            <p:ph type="dt" sz="half" idx="2"/>
          </p:nvPr>
        </p:nvSpPr>
        <p:spPr>
          <a:xfrm>
            <a:off x="8836898" y="6172200"/>
            <a:ext cx="1218883" cy="304800"/>
          </a:xfrm>
          <a:prstGeom prst="rect">
            <a:avLst/>
          </a:prstGeom>
        </p:spPr>
        <p:txBody>
          <a:bodyPr vert="horz" lIns="91440" tIns="45720" rIns="91440" bIns="45720" rtlCol="0" anchor="ctr"/>
          <a:lstStyle>
            <a:lvl1pPr algn="r">
              <a:defRPr sz="1100">
                <a:solidFill>
                  <a:schemeClr val="tx1"/>
                </a:solidFill>
              </a:defRPr>
            </a:lvl1pPr>
          </a:lstStyle>
          <a:p>
            <a:fld id="{8E36636D-D922-432D-A958-524484B5923D}" type="datetimeFigureOut">
              <a:rPr lang="en-US"/>
              <a:pPr/>
              <a:t>10/14/2020</a:t>
            </a:fld>
            <a:endParaRPr dirty="0"/>
          </a:p>
        </p:txBody>
      </p:sp>
      <p:sp>
        <p:nvSpPr>
          <p:cNvPr id="6" name="Slide Number Placeholder 5"/>
          <p:cNvSpPr>
            <a:spLocks noGrp="1"/>
          </p:cNvSpPr>
          <p:nvPr>
            <p:ph type="sldNum" sz="quarter" idx="4"/>
          </p:nvPr>
        </p:nvSpPr>
        <p:spPr>
          <a:xfrm>
            <a:off x="10258928" y="6172200"/>
            <a:ext cx="711015" cy="304800"/>
          </a:xfrm>
          <a:prstGeom prst="rect">
            <a:avLst/>
          </a:prstGeom>
        </p:spPr>
        <p:txBody>
          <a:bodyPr vert="horz" lIns="91440" tIns="45720" rIns="91440" bIns="45720" rtlCol="0" anchor="ctr"/>
          <a:lstStyle>
            <a:lvl1pPr algn="r">
              <a:defRPr sz="1100">
                <a:solidFill>
                  <a:schemeClr val="tx1"/>
                </a:solidFill>
              </a:defRPr>
            </a:lvl1pPr>
          </a:lstStyle>
          <a:p>
            <a:fld id="{DF28FB93-0A08-4E7D-8E63-9EFA29F1E093}" type="slidenum">
              <a:rPr/>
              <a:pPr/>
              <a:t>‹#›</a:t>
            </a:fld>
            <a:endParaRPr dirty="0"/>
          </a:p>
        </p:txBody>
      </p:sp>
    </p:spTree>
    <p:extLst>
      <p:ext uri="{BB962C8B-B14F-4D97-AF65-F5344CB8AC3E}">
        <p14:creationId xmlns:p14="http://schemas.microsoft.com/office/powerpoint/2010/main" val="50722172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spd="med" advClick="0" advTm="10000">
    <p:fade/>
  </p:transition>
  <p:txStyles>
    <p:titleStyle>
      <a:lvl1pPr algn="l" defTabSz="914400" rtl="0" eaLnBrk="1" latinLnBrk="0" hangingPunct="1">
        <a:spcBef>
          <a:spcPct val="0"/>
        </a:spcBef>
        <a:buNone/>
        <a:defRPr sz="3200" kern="1200">
          <a:solidFill>
            <a:schemeClr val="tx1"/>
          </a:solidFill>
          <a:latin typeface="+mj-lt"/>
          <a:ea typeface="+mj-ea"/>
          <a:cs typeface="+mj-cs"/>
        </a:defRPr>
      </a:lvl1pPr>
    </p:titleStyle>
    <p:bodyStyle>
      <a:lvl1pPr marL="246888" indent="-246888" algn="l" defTabSz="914400" rtl="0" eaLnBrk="1" latinLnBrk="0" hangingPunct="1">
        <a:lnSpc>
          <a:spcPct val="90000"/>
        </a:lnSpc>
        <a:spcBef>
          <a:spcPts val="1800"/>
        </a:spcBef>
        <a:buClr>
          <a:schemeClr val="tx1"/>
        </a:buClr>
        <a:buFont typeface="Arial" pitchFamily="34" charset="0"/>
        <a:buChar char="•"/>
        <a:defRPr sz="2400" kern="1200">
          <a:solidFill>
            <a:schemeClr val="tx1"/>
          </a:solidFill>
          <a:latin typeface="+mn-lt"/>
          <a:ea typeface="+mn-ea"/>
          <a:cs typeface="+mn-cs"/>
        </a:defRPr>
      </a:lvl1pPr>
      <a:lvl2pPr marL="548640" indent="-246888" algn="l" defTabSz="914400" rtl="0" eaLnBrk="1" latinLnBrk="0" hangingPunct="1">
        <a:lnSpc>
          <a:spcPct val="90000"/>
        </a:lnSpc>
        <a:spcBef>
          <a:spcPts val="800"/>
        </a:spcBef>
        <a:buClr>
          <a:schemeClr val="tx1"/>
        </a:buClr>
        <a:buFont typeface="Arial" pitchFamily="34" charset="0"/>
        <a:buChar char="•"/>
        <a:defRPr sz="2000" kern="1200">
          <a:solidFill>
            <a:schemeClr val="tx1"/>
          </a:solidFill>
          <a:latin typeface="+mn-lt"/>
          <a:ea typeface="+mn-ea"/>
          <a:cs typeface="+mn-cs"/>
        </a:defRPr>
      </a:lvl2pPr>
      <a:lvl3pPr marL="850392" indent="-246888" algn="l" defTabSz="914400" rtl="0" eaLnBrk="1" latinLnBrk="0" hangingPunct="1">
        <a:lnSpc>
          <a:spcPct val="90000"/>
        </a:lnSpc>
        <a:spcBef>
          <a:spcPts val="800"/>
        </a:spcBef>
        <a:buClr>
          <a:schemeClr val="tx1"/>
        </a:buClr>
        <a:buFont typeface="Arial" pitchFamily="34" charset="0"/>
        <a:buChar char="•"/>
        <a:defRPr sz="1800" kern="1200">
          <a:solidFill>
            <a:schemeClr val="tx1"/>
          </a:solidFill>
          <a:latin typeface="+mn-lt"/>
          <a:ea typeface="+mn-ea"/>
          <a:cs typeface="+mn-cs"/>
        </a:defRPr>
      </a:lvl3pPr>
      <a:lvl4pPr marL="1152144" indent="-246888" algn="l" defTabSz="914400" rtl="0" eaLnBrk="1" latinLnBrk="0" hangingPunct="1">
        <a:lnSpc>
          <a:spcPct val="90000"/>
        </a:lnSpc>
        <a:spcBef>
          <a:spcPts val="800"/>
        </a:spcBef>
        <a:buClr>
          <a:schemeClr val="tx1"/>
        </a:buClr>
        <a:buFont typeface="Arial" pitchFamily="34" charset="0"/>
        <a:buChar char="•"/>
        <a:defRPr sz="1600" kern="1200">
          <a:solidFill>
            <a:schemeClr val="tx1"/>
          </a:solidFill>
          <a:latin typeface="+mn-lt"/>
          <a:ea typeface="+mn-ea"/>
          <a:cs typeface="+mn-cs"/>
        </a:defRPr>
      </a:lvl4pPr>
      <a:lvl5pPr marL="1453896" indent="-246888" algn="l" defTabSz="914400" rtl="0" eaLnBrk="1" latinLnBrk="0" hangingPunct="1">
        <a:lnSpc>
          <a:spcPct val="90000"/>
        </a:lnSpc>
        <a:spcBef>
          <a:spcPts val="800"/>
        </a:spcBef>
        <a:buClr>
          <a:schemeClr val="tx1"/>
        </a:buClr>
        <a:buFont typeface="Arial" pitchFamily="34" charset="0"/>
        <a:buChar char="•"/>
        <a:defRPr sz="1600" kern="1200">
          <a:solidFill>
            <a:schemeClr val="tx1"/>
          </a:solidFill>
          <a:latin typeface="+mn-lt"/>
          <a:ea typeface="+mn-ea"/>
          <a:cs typeface="+mn-cs"/>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emf"/><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emf"/><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emf"/><Relationship Id="rId1" Type="http://schemas.openxmlformats.org/officeDocument/2006/relationships/slideLayout" Target="../slideLayouts/slideLayout4.xml"/><Relationship Id="rId4" Type="http://schemas.openxmlformats.org/officeDocument/2006/relationships/image" Target="../media/image17.emf"/></Relationships>
</file>

<file path=ppt/slides/_rels/slide1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3.emf"/><Relationship Id="rId1" Type="http://schemas.openxmlformats.org/officeDocument/2006/relationships/slideLayout" Target="../slideLayouts/slideLayout4.xml"/><Relationship Id="rId5" Type="http://schemas.openxmlformats.org/officeDocument/2006/relationships/image" Target="../media/image20.emf"/><Relationship Id="rId4" Type="http://schemas.openxmlformats.org/officeDocument/2006/relationships/image" Target="../media/image19.emf"/></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3.emf"/><Relationship Id="rId1" Type="http://schemas.openxmlformats.org/officeDocument/2006/relationships/slideLayout" Target="../slideLayouts/slideLayout4.xml"/><Relationship Id="rId5" Type="http://schemas.openxmlformats.org/officeDocument/2006/relationships/image" Target="../media/image23.jpg"/><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3.emf"/><Relationship Id="rId1" Type="http://schemas.openxmlformats.org/officeDocument/2006/relationships/slideLayout" Target="../slideLayouts/slideLayout4.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3.emf"/><Relationship Id="rId1" Type="http://schemas.openxmlformats.org/officeDocument/2006/relationships/slideLayout" Target="../slideLayouts/slideLayout4.xml"/><Relationship Id="rId5" Type="http://schemas.openxmlformats.org/officeDocument/2006/relationships/image" Target="../media/image31.jpg"/><Relationship Id="rId4" Type="http://schemas.openxmlformats.org/officeDocument/2006/relationships/image" Target="../media/image30.jpg"/></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emf"/><Relationship Id="rId1" Type="http://schemas.openxmlformats.org/officeDocument/2006/relationships/slideLayout" Target="../slideLayouts/slideLayout4.xml"/><Relationship Id="rId5" Type="http://schemas.openxmlformats.org/officeDocument/2006/relationships/image" Target="../media/image34.jpg"/><Relationship Id="rId4" Type="http://schemas.openxmlformats.org/officeDocument/2006/relationships/image" Target="../media/image33.jpg"/></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emf"/><Relationship Id="rId1" Type="http://schemas.openxmlformats.org/officeDocument/2006/relationships/slideLayout" Target="../slideLayouts/slideLayout4.xml"/><Relationship Id="rId5" Type="http://schemas.openxmlformats.org/officeDocument/2006/relationships/image" Target="../media/image37.jpg"/><Relationship Id="rId4" Type="http://schemas.openxmlformats.org/officeDocument/2006/relationships/image" Target="../media/image36.jpg"/></Relationships>
</file>

<file path=ppt/slides/_rels/slide26.xml.rels><?xml version="1.0" encoding="UTF-8" standalone="yes"?>
<Relationships xmlns="http://schemas.openxmlformats.org/package/2006/relationships"><Relationship Id="rId3" Type="http://schemas.openxmlformats.org/officeDocument/2006/relationships/hyperlink" Target="http://tollandhistorical.org/" TargetMode="External"/><Relationship Id="rId2" Type="http://schemas.openxmlformats.org/officeDocument/2006/relationships/image" Target="../media/image3.emf"/><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hyperlink" Target="mailto:kwbach@gmail.com" TargetMode="External"/><Relationship Id="rId2" Type="http://schemas.openxmlformats.org/officeDocument/2006/relationships/image" Target="../media/image38.emf"/><Relationship Id="rId1" Type="http://schemas.openxmlformats.org/officeDocument/2006/relationships/slideLayout" Target="../slideLayouts/slideLayout6.xml"/><Relationship Id="rId4" Type="http://schemas.openxmlformats.org/officeDocument/2006/relationships/image" Target="../media/image3.emf"/></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3.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2103" y="1516799"/>
            <a:ext cx="9435241" cy="1625599"/>
          </a:xfrm>
        </p:spPr>
        <p:txBody>
          <a:bodyPr/>
          <a:lstStyle/>
          <a:p>
            <a:r>
              <a:rPr lang="en-US" dirty="0"/>
              <a:t>Let History Ring!</a:t>
            </a:r>
          </a:p>
        </p:txBody>
      </p:sp>
      <p:sp>
        <p:nvSpPr>
          <p:cNvPr id="3" name="Subtitle 2"/>
          <p:cNvSpPr>
            <a:spLocks noGrp="1"/>
          </p:cNvSpPr>
          <p:nvPr>
            <p:ph type="subTitle" idx="1"/>
          </p:nvPr>
        </p:nvSpPr>
        <p:spPr>
          <a:xfrm>
            <a:off x="1382103" y="3883852"/>
            <a:ext cx="9429931" cy="991077"/>
          </a:xfrm>
        </p:spPr>
        <p:txBody>
          <a:bodyPr>
            <a:normAutofit/>
          </a:bodyPr>
          <a:lstStyle/>
          <a:p>
            <a:r>
              <a:rPr lang="en-US" sz="2400" b="1" dirty="0"/>
              <a:t>old Tolland County Court house </a:t>
            </a:r>
          </a:p>
          <a:p>
            <a:r>
              <a:rPr lang="en-US" sz="2400" b="1" dirty="0"/>
              <a:t>Cupola  Restoration Program </a:t>
            </a:r>
          </a:p>
        </p:txBody>
      </p:sp>
      <p:pic>
        <p:nvPicPr>
          <p:cNvPr id="5" name="Content Placeholder 6">
            <a:extLst>
              <a:ext uri="{FF2B5EF4-FFF2-40B4-BE49-F238E27FC236}">
                <a16:creationId xmlns:a16="http://schemas.microsoft.com/office/drawing/2014/main" id="{34E207C9-0EAE-4803-9B9E-730E0C41D731}"/>
              </a:ext>
            </a:extLst>
          </p:cNvPr>
          <p:cNvPicPr>
            <a:picLocks noChangeAspect="1"/>
          </p:cNvPicPr>
          <p:nvPr/>
        </p:nvPicPr>
        <p:blipFill rotWithShape="1">
          <a:blip r:embed="rId2"/>
          <a:srcRect r="11765"/>
          <a:stretch/>
        </p:blipFill>
        <p:spPr>
          <a:xfrm>
            <a:off x="2360612" y="1828800"/>
            <a:ext cx="1143000" cy="1743051"/>
          </a:xfrm>
          <a:prstGeom prst="rect">
            <a:avLst/>
          </a:prstGeom>
          <a:noFill/>
        </p:spPr>
      </p:pic>
    </p:spTree>
    <p:extLst>
      <p:ext uri="{BB962C8B-B14F-4D97-AF65-F5344CB8AC3E}">
        <p14:creationId xmlns:p14="http://schemas.microsoft.com/office/powerpoint/2010/main" val="27075430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4959" y="457200"/>
            <a:ext cx="9751060" cy="1168400"/>
          </a:xfrm>
        </p:spPr>
        <p:txBody>
          <a:bodyPr/>
          <a:lstStyle/>
          <a:p>
            <a:r>
              <a:rPr lang="en-US" b="1" dirty="0">
                <a:latin typeface="Helvetica" panose="020B0604020202020204" pitchFamily="34" charset="0"/>
                <a:cs typeface="Helvetica" panose="020B0604020202020204" pitchFamily="34" charset="0"/>
              </a:rPr>
              <a:t>DISCOVERY OF DAMAGE </a:t>
            </a:r>
          </a:p>
        </p:txBody>
      </p:sp>
      <p:sp>
        <p:nvSpPr>
          <p:cNvPr id="3" name="Content Placeholder 2">
            <a:extLst>
              <a:ext uri="{FF2B5EF4-FFF2-40B4-BE49-F238E27FC236}">
                <a16:creationId xmlns:a16="http://schemas.microsoft.com/office/drawing/2014/main" id="{BA1C5CA3-9EB2-4737-A459-F8CEDFDFE108}"/>
              </a:ext>
            </a:extLst>
          </p:cNvPr>
          <p:cNvSpPr>
            <a:spLocks noGrp="1"/>
          </p:cNvSpPr>
          <p:nvPr>
            <p:ph idx="1"/>
          </p:nvPr>
        </p:nvSpPr>
        <p:spPr>
          <a:xfrm>
            <a:off x="1575100" y="2006600"/>
            <a:ext cx="10079372" cy="4394200"/>
          </a:xfrm>
        </p:spPr>
        <p:txBody>
          <a:bodyPr>
            <a:normAutofit/>
          </a:bodyPr>
          <a:lstStyle/>
          <a:p>
            <a:pPr marL="396875" indent="-396875">
              <a:buFont typeface="Wingdings" panose="05000000000000000000" pitchFamily="2" charset="2"/>
              <a:buChar char="v"/>
              <a:tabLst>
                <a:tab pos="457200" algn="l"/>
              </a:tabLst>
            </a:pPr>
            <a:r>
              <a:rPr lang="en-US" dirty="0">
                <a:latin typeface="Helvetica" panose="020B0604020202020204" pitchFamily="34" charset="0"/>
                <a:cs typeface="Helvetica" panose="020B0604020202020204" pitchFamily="34" charset="0"/>
              </a:rPr>
              <a:t>In 2019, the Tolland Historical Society Building Committee members      investigated some water damage. Issues with the Cupola were identified and discussed with the Tolland Historical Society Board of Directors.</a:t>
            </a:r>
          </a:p>
          <a:p>
            <a:pPr marL="396875" indent="-396875">
              <a:buFont typeface="Wingdings" panose="05000000000000000000" pitchFamily="2" charset="2"/>
              <a:buChar char="v"/>
            </a:pPr>
            <a:r>
              <a:rPr lang="en-US" dirty="0">
                <a:latin typeface="Helvetica" panose="020B0604020202020204" pitchFamily="34" charset="0"/>
                <a:cs typeface="Helvetica" panose="020B0604020202020204" pitchFamily="34" charset="0"/>
              </a:rPr>
              <a:t>The Tolland Historical Society the Board approved monies to hire an engineer to review structure and assess damage. The board approved researching grant options and started to outline a fundraising project </a:t>
            </a:r>
          </a:p>
        </p:txBody>
      </p:sp>
      <p:pic>
        <p:nvPicPr>
          <p:cNvPr id="7" name="Content Placeholder 6">
            <a:extLst>
              <a:ext uri="{FF2B5EF4-FFF2-40B4-BE49-F238E27FC236}">
                <a16:creationId xmlns:a16="http://schemas.microsoft.com/office/drawing/2014/main" id="{66761E72-0A37-4982-905B-D7D3F2D72D8F}"/>
              </a:ext>
            </a:extLst>
          </p:cNvPr>
          <p:cNvPicPr>
            <a:picLocks noChangeAspect="1"/>
          </p:cNvPicPr>
          <p:nvPr/>
        </p:nvPicPr>
        <p:blipFill>
          <a:blip r:embed="rId2"/>
          <a:stretch>
            <a:fillRect/>
          </a:stretch>
        </p:blipFill>
        <p:spPr>
          <a:xfrm>
            <a:off x="712805" y="390677"/>
            <a:ext cx="1012153" cy="1361923"/>
          </a:xfrm>
          <a:prstGeom prst="rect">
            <a:avLst/>
          </a:prstGeom>
          <a:noFill/>
        </p:spPr>
      </p:pic>
    </p:spTree>
    <p:extLst>
      <p:ext uri="{BB962C8B-B14F-4D97-AF65-F5344CB8AC3E}">
        <p14:creationId xmlns:p14="http://schemas.microsoft.com/office/powerpoint/2010/main" val="1711846402"/>
      </p:ext>
    </p:extLst>
  </p:cSld>
  <p:clrMapOvr>
    <a:masterClrMapping/>
  </p:clrMapOvr>
  <p:transition spd="med" advClick="0" advTm="10000">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7C64B3B-314A-4549-9787-97C5415E9282}"/>
              </a:ext>
            </a:extLst>
          </p:cNvPr>
          <p:cNvPicPr>
            <a:picLocks noGrp="1" noChangeAspect="1"/>
          </p:cNvPicPr>
          <p:nvPr>
            <p:ph sz="half" idx="1"/>
          </p:nvPr>
        </p:nvPicPr>
        <p:blipFill>
          <a:blip r:embed="rId2"/>
          <a:stretch>
            <a:fillRect/>
          </a:stretch>
        </p:blipFill>
        <p:spPr>
          <a:xfrm>
            <a:off x="1065212" y="1752600"/>
            <a:ext cx="2667000" cy="3588636"/>
          </a:xfrm>
          <a:prstGeom prst="rect">
            <a:avLst/>
          </a:prstGeom>
          <a:noFill/>
        </p:spPr>
      </p:pic>
      <p:sp>
        <p:nvSpPr>
          <p:cNvPr id="9" name="Rectangle 8">
            <a:extLst>
              <a:ext uri="{FF2B5EF4-FFF2-40B4-BE49-F238E27FC236}">
                <a16:creationId xmlns:a16="http://schemas.microsoft.com/office/drawing/2014/main" id="{852B74E6-2A46-4B30-A937-06727511149E}"/>
              </a:ext>
            </a:extLst>
          </p:cNvPr>
          <p:cNvSpPr/>
          <p:nvPr/>
        </p:nvSpPr>
        <p:spPr>
          <a:xfrm>
            <a:off x="4167109" y="2729001"/>
            <a:ext cx="6397625"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2400" b="1" i="1" dirty="0">
                <a:latin typeface="Helvetica" panose="020B0604020202020204" pitchFamily="34" charset="0"/>
                <a:cs typeface="Helvetica" panose="020B0604020202020204" pitchFamily="34" charset="0"/>
              </a:rPr>
              <a:t>Tolland student Kate Reinard has donated a lovely drawing of the cupola for us to use during the fundraising drive.</a:t>
            </a:r>
            <a:endParaRPr lang="en-US" sz="2400" i="1" dirty="0">
              <a:latin typeface="Helvetica" panose="020B0604020202020204" pitchFamily="34" charset="0"/>
              <a:cs typeface="Helvetica" panose="020B0604020202020204" pitchFamily="34" charset="0"/>
            </a:endParaRPr>
          </a:p>
        </p:txBody>
      </p:sp>
      <p:sp>
        <p:nvSpPr>
          <p:cNvPr id="13" name="Rectangle 12">
            <a:extLst>
              <a:ext uri="{FF2B5EF4-FFF2-40B4-BE49-F238E27FC236}">
                <a16:creationId xmlns:a16="http://schemas.microsoft.com/office/drawing/2014/main" id="{506DC3BA-E1DF-483C-8C38-931159D8A030}"/>
              </a:ext>
            </a:extLst>
          </p:cNvPr>
          <p:cNvSpPr/>
          <p:nvPr/>
        </p:nvSpPr>
        <p:spPr>
          <a:xfrm>
            <a:off x="1058708" y="705671"/>
            <a:ext cx="9982200" cy="584775"/>
          </a:xfrm>
          <a:prstGeom prst="rect">
            <a:avLst/>
          </a:prstGeom>
        </p:spPr>
        <p:txBody>
          <a:bodyPr wrap="square">
            <a:spAutoFit/>
          </a:bodyPr>
          <a:lstStyle/>
          <a:p>
            <a:r>
              <a:rPr lang="en-US" sz="3200" b="1" cap="all" dirty="0">
                <a:latin typeface="Helvetica" panose="020B0604020202020204" pitchFamily="34" charset="0"/>
                <a:cs typeface="Helvetica" panose="020B0604020202020204" pitchFamily="34" charset="0"/>
              </a:rPr>
              <a:t>ANNOUNCEMENT</a:t>
            </a:r>
            <a:r>
              <a:rPr lang="en-US" b="1" cap="all" dirty="0"/>
              <a:t> </a:t>
            </a:r>
            <a:endParaRPr lang="en-US" dirty="0"/>
          </a:p>
        </p:txBody>
      </p:sp>
      <p:sp>
        <p:nvSpPr>
          <p:cNvPr id="15" name="Title 9">
            <a:extLst>
              <a:ext uri="{FF2B5EF4-FFF2-40B4-BE49-F238E27FC236}">
                <a16:creationId xmlns:a16="http://schemas.microsoft.com/office/drawing/2014/main" id="{EF933D0D-3D65-444C-98FA-C9AB3FAB143B}"/>
              </a:ext>
            </a:extLst>
          </p:cNvPr>
          <p:cNvSpPr>
            <a:spLocks noGrp="1"/>
          </p:cNvSpPr>
          <p:nvPr>
            <p:ph type="title"/>
          </p:nvPr>
        </p:nvSpPr>
        <p:spPr>
          <a:xfrm>
            <a:off x="3055130" y="5278119"/>
            <a:ext cx="7985778" cy="991586"/>
          </a:xfrm>
        </p:spPr>
        <p:txBody>
          <a:bodyPr>
            <a:normAutofit fontScale="90000"/>
          </a:bodyPr>
          <a:lstStyle/>
          <a:p>
            <a:r>
              <a:rPr lang="en-US" b="1" dirty="0">
                <a:solidFill>
                  <a:schemeClr val="accent2"/>
                </a:solidFill>
                <a:latin typeface="Helvetica" panose="020B0604020202020204" pitchFamily="34" charset="0"/>
                <a:cs typeface="Helvetica" panose="020B0604020202020204" pitchFamily="34" charset="0"/>
              </a:rPr>
              <a:t>Estimated Expected Cost of Restoration: $200,000. </a:t>
            </a:r>
          </a:p>
        </p:txBody>
      </p:sp>
      <p:sp>
        <p:nvSpPr>
          <p:cNvPr id="2" name="Rectangle 1">
            <a:extLst>
              <a:ext uri="{FF2B5EF4-FFF2-40B4-BE49-F238E27FC236}">
                <a16:creationId xmlns:a16="http://schemas.microsoft.com/office/drawing/2014/main" id="{78693D6F-BE61-478E-AC18-7BEC091CB251}"/>
              </a:ext>
            </a:extLst>
          </p:cNvPr>
          <p:cNvSpPr/>
          <p:nvPr/>
        </p:nvSpPr>
        <p:spPr>
          <a:xfrm>
            <a:off x="2970213" y="1579881"/>
            <a:ext cx="7616824" cy="707886"/>
          </a:xfrm>
          <a:prstGeom prst="rect">
            <a:avLst/>
          </a:prstGeom>
        </p:spPr>
        <p:txBody>
          <a:bodyPr wrap="square">
            <a:spAutoFit/>
          </a:bodyPr>
          <a:lstStyle/>
          <a:p>
            <a:r>
              <a:rPr lang="en-US" sz="2000" b="1" dirty="0">
                <a:latin typeface="Helvetica" panose="020B0604020202020204" pitchFamily="34" charset="0"/>
                <a:cs typeface="Helvetica" panose="020B0604020202020204" pitchFamily="34" charset="0"/>
              </a:rPr>
              <a:t>The Historical Society Announces A Slogan Contest And Describes The Issues With The Court House in January 2020 </a:t>
            </a:r>
            <a:endParaRPr lang="en-US" sz="2000" dirty="0">
              <a:latin typeface="Helvetica" panose="020B0604020202020204" pitchFamily="34" charset="0"/>
              <a:cs typeface="Helvetica" panose="020B0604020202020204" pitchFamily="34" charset="0"/>
            </a:endParaRPr>
          </a:p>
        </p:txBody>
      </p:sp>
      <p:sp>
        <p:nvSpPr>
          <p:cNvPr id="3" name="TextBox 2">
            <a:extLst>
              <a:ext uri="{FF2B5EF4-FFF2-40B4-BE49-F238E27FC236}">
                <a16:creationId xmlns:a16="http://schemas.microsoft.com/office/drawing/2014/main" id="{2AF8108D-5C04-45A0-8DE1-9C586519B8BF}"/>
              </a:ext>
            </a:extLst>
          </p:cNvPr>
          <p:cNvSpPr txBox="1"/>
          <p:nvPr/>
        </p:nvSpPr>
        <p:spPr>
          <a:xfrm>
            <a:off x="3351212" y="4370564"/>
            <a:ext cx="6397625" cy="707886"/>
          </a:xfrm>
          <a:prstGeom prst="rect">
            <a:avLst/>
          </a:prstGeom>
          <a:noFill/>
        </p:spPr>
        <p:txBody>
          <a:bodyPr wrap="square" rtlCol="0">
            <a:spAutoFit/>
          </a:bodyPr>
          <a:lstStyle/>
          <a:p>
            <a:r>
              <a:rPr lang="en-US" sz="2000" b="1" dirty="0">
                <a:latin typeface="Helvetica" panose="020B0604020202020204" pitchFamily="34" charset="0"/>
                <a:cs typeface="Helvetica" panose="020B0604020202020204" pitchFamily="34" charset="0"/>
              </a:rPr>
              <a:t>An anonymous Society member won our slogan contest with ‘Let History Ring!’</a:t>
            </a:r>
          </a:p>
        </p:txBody>
      </p:sp>
    </p:spTree>
    <p:extLst>
      <p:ext uri="{BB962C8B-B14F-4D97-AF65-F5344CB8AC3E}">
        <p14:creationId xmlns:p14="http://schemas.microsoft.com/office/powerpoint/2010/main" val="2908023704"/>
      </p:ext>
    </p:extLst>
  </p:cSld>
  <p:clrMapOvr>
    <a:masterClrMapping/>
  </p:clrMapOvr>
  <p:transition spd="med" advClick="0" advTm="10000">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422030" y="1295400"/>
            <a:ext cx="9344765" cy="1371601"/>
          </a:xfrm>
        </p:spPr>
        <p:txBody>
          <a:bodyPr>
            <a:normAutofit/>
          </a:bodyPr>
          <a:lstStyle/>
          <a:p>
            <a:r>
              <a:rPr lang="en-US" b="1" dirty="0">
                <a:solidFill>
                  <a:schemeClr val="accent1"/>
                </a:solidFill>
                <a:latin typeface="Calibri" panose="020F0502020204030204" pitchFamily="34" charset="0"/>
              </a:rPr>
              <a:t>C</a:t>
            </a:r>
            <a:r>
              <a:rPr lang="en-US" b="1" dirty="0"/>
              <a:t>omplexity of The Restoration</a:t>
            </a:r>
            <a:endParaRPr lang="en-US" dirty="0"/>
          </a:p>
        </p:txBody>
      </p:sp>
      <p:sp>
        <p:nvSpPr>
          <p:cNvPr id="11" name="Text Placeholder 10"/>
          <p:cNvSpPr>
            <a:spLocks noGrp="1"/>
          </p:cNvSpPr>
          <p:nvPr>
            <p:ph type="body" idx="1"/>
          </p:nvPr>
        </p:nvSpPr>
        <p:spPr>
          <a:xfrm>
            <a:off x="1422030" y="3733800"/>
            <a:ext cx="9344765" cy="1600200"/>
          </a:xfrm>
        </p:spPr>
        <p:txBody>
          <a:bodyPr>
            <a:normAutofit lnSpcReduction="10000"/>
          </a:bodyPr>
          <a:lstStyle/>
          <a:p>
            <a:endParaRPr lang="en-US" b="1" dirty="0"/>
          </a:p>
          <a:p>
            <a:r>
              <a:rPr lang="en-US" b="1" dirty="0"/>
              <a:t>Our Engineering firm, Cirrus Structural ENGINEERING,</a:t>
            </a:r>
          </a:p>
          <a:p>
            <a:endParaRPr lang="en-US" b="1" dirty="0"/>
          </a:p>
          <a:p>
            <a:r>
              <a:rPr lang="en-US" b="1" dirty="0"/>
              <a:t>report On the damage that can be seen. </a:t>
            </a:r>
          </a:p>
          <a:p>
            <a:endParaRPr lang="en-US" b="1" dirty="0"/>
          </a:p>
          <a:p>
            <a:r>
              <a:rPr lang="en-US" b="1" dirty="0"/>
              <a:t> Once work begins, we may discover other required repairs. </a:t>
            </a:r>
          </a:p>
        </p:txBody>
      </p:sp>
    </p:spTree>
    <p:extLst>
      <p:ext uri="{BB962C8B-B14F-4D97-AF65-F5344CB8AC3E}">
        <p14:creationId xmlns:p14="http://schemas.microsoft.com/office/powerpoint/2010/main" val="3336064292"/>
      </p:ext>
    </p:extLst>
  </p:cSld>
  <p:clrMapOvr>
    <a:masterClrMapping/>
  </p:clrMapOvr>
  <p:transition spd="med" advClick="0" advTm="10000">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7C64B3B-314A-4549-9787-97C5415E9282}"/>
              </a:ext>
            </a:extLst>
          </p:cNvPr>
          <p:cNvPicPr>
            <a:picLocks noGrp="1" noChangeAspect="1"/>
          </p:cNvPicPr>
          <p:nvPr>
            <p:ph sz="half" idx="1"/>
          </p:nvPr>
        </p:nvPicPr>
        <p:blipFill>
          <a:blip r:embed="rId2"/>
          <a:stretch>
            <a:fillRect/>
          </a:stretch>
        </p:blipFill>
        <p:spPr>
          <a:xfrm>
            <a:off x="641985" y="439923"/>
            <a:ext cx="862294" cy="1160277"/>
          </a:xfrm>
          <a:prstGeom prst="rect">
            <a:avLst/>
          </a:prstGeom>
          <a:noFill/>
        </p:spPr>
      </p:pic>
      <p:sp>
        <p:nvSpPr>
          <p:cNvPr id="3" name="Rectangle 2">
            <a:extLst>
              <a:ext uri="{FF2B5EF4-FFF2-40B4-BE49-F238E27FC236}">
                <a16:creationId xmlns:a16="http://schemas.microsoft.com/office/drawing/2014/main" id="{65C0A1AF-5510-489B-AFA8-A50A6EC05A55}"/>
              </a:ext>
            </a:extLst>
          </p:cNvPr>
          <p:cNvSpPr/>
          <p:nvPr/>
        </p:nvSpPr>
        <p:spPr>
          <a:xfrm>
            <a:off x="1711387" y="1600200"/>
            <a:ext cx="9869425" cy="1323439"/>
          </a:xfrm>
          <a:prstGeom prst="rect">
            <a:avLst/>
          </a:prstGeom>
        </p:spPr>
        <p:txBody>
          <a:bodyPr wrap="square">
            <a:spAutoFit/>
          </a:bodyPr>
          <a:lstStyle/>
          <a:p>
            <a:endParaRPr lang="en-US" sz="1200" dirty="0">
              <a:solidFill>
                <a:srgbClr val="000000"/>
              </a:solidFill>
              <a:latin typeface="Arial" panose="020B0604020202020204" pitchFamily="34" charset="0"/>
            </a:endParaRPr>
          </a:p>
          <a:p>
            <a:r>
              <a:rPr lang="en-US" sz="2400" dirty="0">
                <a:latin typeface="Helvetica" panose="020B0604020202020204" pitchFamily="34" charset="0"/>
                <a:cs typeface="Helvetica" panose="020B0604020202020204" pitchFamily="34" charset="0"/>
              </a:rPr>
              <a:t>The scope of work includes restoring the interior structure that cradles the bell as well as repairing the bell so that it can </a:t>
            </a:r>
            <a:r>
              <a:rPr lang="en-US" sz="2400" b="1" dirty="0">
                <a:latin typeface="Helvetica" panose="020B0604020202020204" pitchFamily="34" charset="0"/>
                <a:cs typeface="Helvetica" panose="020B0604020202020204" pitchFamily="34" charset="0"/>
              </a:rPr>
              <a:t>RING</a:t>
            </a:r>
            <a:r>
              <a:rPr lang="en-US" sz="2400" dirty="0">
                <a:latin typeface="Helvetica" panose="020B0604020202020204" pitchFamily="34" charset="0"/>
                <a:cs typeface="Helvetica" panose="020B0604020202020204" pitchFamily="34" charset="0"/>
              </a:rPr>
              <a:t> again.</a:t>
            </a:r>
          </a:p>
          <a:p>
            <a:endParaRPr lang="en-US" sz="2000" dirty="0">
              <a:solidFill>
                <a:srgbClr val="000000"/>
              </a:solidFill>
              <a:latin typeface="Helvetica" panose="020B0604020202020204" pitchFamily="34" charset="0"/>
              <a:cs typeface="Helvetica" panose="020B0604020202020204" pitchFamily="34" charset="0"/>
            </a:endParaRPr>
          </a:p>
        </p:txBody>
      </p:sp>
      <p:pic>
        <p:nvPicPr>
          <p:cNvPr id="16" name="Picture 15">
            <a:extLst>
              <a:ext uri="{FF2B5EF4-FFF2-40B4-BE49-F238E27FC236}">
                <a16:creationId xmlns:a16="http://schemas.microsoft.com/office/drawing/2014/main" id="{F3C01F00-3E31-4A80-9C56-F307A87C45C6}"/>
              </a:ext>
            </a:extLst>
          </p:cNvPr>
          <p:cNvPicPr/>
          <p:nvPr/>
        </p:nvPicPr>
        <p:blipFill rotWithShape="1">
          <a:blip r:embed="rId3"/>
          <a:srcRect l="8227" t="40266" r="38782" b="8262"/>
          <a:stretch/>
        </p:blipFill>
        <p:spPr bwMode="auto">
          <a:xfrm>
            <a:off x="6323012" y="3429000"/>
            <a:ext cx="4876800" cy="2743200"/>
          </a:xfrm>
          <a:prstGeom prst="rect">
            <a:avLst/>
          </a:prstGeom>
          <a:ln>
            <a:noFill/>
          </a:ln>
          <a:extLst>
            <a:ext uri="{53640926-AAD7-44D8-BBD7-CCE9431645EC}">
              <a14:shadowObscured xmlns:a14="http://schemas.microsoft.com/office/drawing/2010/main"/>
            </a:ext>
          </a:extLst>
        </p:spPr>
      </p:pic>
      <p:pic>
        <p:nvPicPr>
          <p:cNvPr id="18" name="Picture 17" descr="A close up of text on a white background&#10;&#10;Description automatically generated">
            <a:extLst>
              <a:ext uri="{FF2B5EF4-FFF2-40B4-BE49-F238E27FC236}">
                <a16:creationId xmlns:a16="http://schemas.microsoft.com/office/drawing/2014/main" id="{5F48F42F-9268-42FA-A626-9E7F212EDB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366" y="3429000"/>
            <a:ext cx="4638675" cy="2790180"/>
          </a:xfrm>
          <a:prstGeom prst="rect">
            <a:avLst/>
          </a:prstGeom>
        </p:spPr>
      </p:pic>
      <p:sp>
        <p:nvSpPr>
          <p:cNvPr id="21" name="Title 7">
            <a:extLst>
              <a:ext uri="{FF2B5EF4-FFF2-40B4-BE49-F238E27FC236}">
                <a16:creationId xmlns:a16="http://schemas.microsoft.com/office/drawing/2014/main" id="{D2983D4B-394C-4501-9D7B-E1C1183E2B60}"/>
              </a:ext>
            </a:extLst>
          </p:cNvPr>
          <p:cNvSpPr>
            <a:spLocks noGrp="1"/>
          </p:cNvSpPr>
          <p:nvPr>
            <p:ph type="title"/>
          </p:nvPr>
        </p:nvSpPr>
        <p:spPr>
          <a:xfrm>
            <a:off x="1709799" y="495341"/>
            <a:ext cx="9751060" cy="1294815"/>
          </a:xfrm>
        </p:spPr>
        <p:txBody>
          <a:bodyPr>
            <a:normAutofit/>
          </a:bodyPr>
          <a:lstStyle/>
          <a:p>
            <a:r>
              <a:rPr lang="en-US" b="1" dirty="0">
                <a:latin typeface="Helvetica" panose="020B0604020202020204" pitchFamily="34" charset="0"/>
                <a:cs typeface="Helvetica" panose="020B0604020202020204" pitchFamily="34" charset="0"/>
              </a:rPr>
              <a:t>RESTORING THE BELL</a:t>
            </a:r>
            <a:br>
              <a:rPr lang="en-US" dirty="0"/>
            </a:br>
            <a:endParaRPr lang="en-US" dirty="0"/>
          </a:p>
        </p:txBody>
      </p:sp>
    </p:spTree>
    <p:extLst>
      <p:ext uri="{BB962C8B-B14F-4D97-AF65-F5344CB8AC3E}">
        <p14:creationId xmlns:p14="http://schemas.microsoft.com/office/powerpoint/2010/main" val="3397962780"/>
      </p:ext>
    </p:extLst>
  </p:cSld>
  <p:clrMapOvr>
    <a:masterClrMapping/>
  </p:clrMapOvr>
  <p:transition spd="med" advClick="0" advTm="10000">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7C64B3B-314A-4549-9787-97C5415E9282}"/>
              </a:ext>
            </a:extLst>
          </p:cNvPr>
          <p:cNvPicPr>
            <a:picLocks noGrp="1" noChangeAspect="1"/>
          </p:cNvPicPr>
          <p:nvPr>
            <p:ph sz="half" idx="1"/>
          </p:nvPr>
        </p:nvPicPr>
        <p:blipFill>
          <a:blip r:embed="rId2"/>
          <a:stretch>
            <a:fillRect/>
          </a:stretch>
        </p:blipFill>
        <p:spPr>
          <a:xfrm>
            <a:off x="787399" y="409459"/>
            <a:ext cx="862294" cy="1160277"/>
          </a:xfrm>
          <a:prstGeom prst="rect">
            <a:avLst/>
          </a:prstGeom>
          <a:noFill/>
        </p:spPr>
      </p:pic>
      <p:sp>
        <p:nvSpPr>
          <p:cNvPr id="8" name="Title 7">
            <a:extLst>
              <a:ext uri="{FF2B5EF4-FFF2-40B4-BE49-F238E27FC236}">
                <a16:creationId xmlns:a16="http://schemas.microsoft.com/office/drawing/2014/main" id="{B055916F-C499-4526-ACDA-9040297A0744}"/>
              </a:ext>
            </a:extLst>
          </p:cNvPr>
          <p:cNvSpPr>
            <a:spLocks noGrp="1"/>
          </p:cNvSpPr>
          <p:nvPr>
            <p:ph type="title"/>
          </p:nvPr>
        </p:nvSpPr>
        <p:spPr>
          <a:xfrm>
            <a:off x="1649693" y="622121"/>
            <a:ext cx="9751060" cy="1294815"/>
          </a:xfrm>
        </p:spPr>
        <p:txBody>
          <a:bodyPr>
            <a:normAutofit/>
          </a:bodyPr>
          <a:lstStyle/>
          <a:p>
            <a:r>
              <a:rPr lang="en-US" b="1" dirty="0">
                <a:latin typeface="Helvetica" panose="020B0604020202020204" pitchFamily="34" charset="0"/>
                <a:cs typeface="Helvetica" panose="020B0604020202020204" pitchFamily="34" charset="0"/>
              </a:rPr>
              <a:t>RESTORING THE BELL</a:t>
            </a:r>
            <a:br>
              <a:rPr lang="en-US" dirty="0"/>
            </a:br>
            <a:endParaRPr lang="en-US" dirty="0"/>
          </a:p>
        </p:txBody>
      </p:sp>
      <p:pic>
        <p:nvPicPr>
          <p:cNvPr id="6" name="Picture 5">
            <a:extLst>
              <a:ext uri="{FF2B5EF4-FFF2-40B4-BE49-F238E27FC236}">
                <a16:creationId xmlns:a16="http://schemas.microsoft.com/office/drawing/2014/main" id="{3CDB649D-389A-4017-8FF5-B7F23605E149}"/>
              </a:ext>
            </a:extLst>
          </p:cNvPr>
          <p:cNvPicPr/>
          <p:nvPr/>
        </p:nvPicPr>
        <p:blipFill rotWithShape="1">
          <a:blip r:embed="rId3"/>
          <a:srcRect l="7051" t="29438" r="34936" b="11871"/>
          <a:stretch/>
        </p:blipFill>
        <p:spPr bwMode="auto">
          <a:xfrm>
            <a:off x="1068247" y="3158116"/>
            <a:ext cx="4419599" cy="2927137"/>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C1704E75-E0E3-4D32-84A8-6D797751E674}"/>
              </a:ext>
            </a:extLst>
          </p:cNvPr>
          <p:cNvPicPr/>
          <p:nvPr/>
        </p:nvPicPr>
        <p:blipFill rotWithShape="1">
          <a:blip r:embed="rId4"/>
          <a:srcRect l="6410" t="20323" r="35683" b="20418"/>
          <a:stretch/>
        </p:blipFill>
        <p:spPr bwMode="auto">
          <a:xfrm>
            <a:off x="5962546" y="3158116"/>
            <a:ext cx="4780065" cy="2850937"/>
          </a:xfrm>
          <a:prstGeom prst="rect">
            <a:avLst/>
          </a:prstGeom>
          <a:ln>
            <a:noFill/>
          </a:ln>
          <a:extLst>
            <a:ext uri="{53640926-AAD7-44D8-BBD7-CCE9431645EC}">
              <a14:shadowObscured xmlns:a14="http://schemas.microsoft.com/office/drawing/2010/main"/>
            </a:ext>
          </a:extLst>
        </p:spPr>
      </p:pic>
      <p:sp>
        <p:nvSpPr>
          <p:cNvPr id="2" name="Rectangle 1">
            <a:extLst>
              <a:ext uri="{FF2B5EF4-FFF2-40B4-BE49-F238E27FC236}">
                <a16:creationId xmlns:a16="http://schemas.microsoft.com/office/drawing/2014/main" id="{08D0F551-793F-4901-A600-3F8F4B5FB036}"/>
              </a:ext>
            </a:extLst>
          </p:cNvPr>
          <p:cNvSpPr/>
          <p:nvPr/>
        </p:nvSpPr>
        <p:spPr>
          <a:xfrm>
            <a:off x="1218546" y="1763761"/>
            <a:ext cx="10514666" cy="1200329"/>
          </a:xfrm>
          <a:prstGeom prst="rect">
            <a:avLst/>
          </a:prstGeom>
        </p:spPr>
        <p:txBody>
          <a:bodyPr wrap="square">
            <a:spAutoFit/>
          </a:bodyPr>
          <a:lstStyle/>
          <a:p>
            <a:r>
              <a:rPr lang="en-US" sz="2400" dirty="0">
                <a:latin typeface="Helvetica" panose="020B0604020202020204" pitchFamily="34" charset="0"/>
                <a:cs typeface="Helvetica" panose="020B0604020202020204" pitchFamily="34" charset="0"/>
              </a:rPr>
              <a:t>The existing wood yoke is dried out and showing signs of cracks and deterioration. The yoke shall be replaced with the same </a:t>
            </a:r>
            <a:r>
              <a:rPr lang="en-US" sz="2400">
                <a:latin typeface="Helvetica" panose="020B0604020202020204" pitchFamily="34" charset="0"/>
                <a:cs typeface="Helvetica" panose="020B0604020202020204" pitchFamily="34" charset="0"/>
              </a:rPr>
              <a:t>materials as </a:t>
            </a:r>
            <a:r>
              <a:rPr lang="en-US" sz="2400" dirty="0">
                <a:latin typeface="Helvetica" panose="020B0604020202020204" pitchFamily="34" charset="0"/>
                <a:cs typeface="Helvetica" panose="020B0604020202020204" pitchFamily="34" charset="0"/>
              </a:rPr>
              <a:t>part of our project. The bronze crown on the bell appears to be in good condition. </a:t>
            </a:r>
            <a:endParaRPr lang="en-US" sz="2400" b="0" i="0" dirty="0">
              <a:effectLst/>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195039129"/>
      </p:ext>
    </p:extLst>
  </p:cSld>
  <p:clrMapOvr>
    <a:masterClrMapping/>
  </p:clrMapOvr>
  <p:transition spd="med" advClick="0" advTm="10000">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7C64B3B-314A-4549-9787-97C5415E9282}"/>
              </a:ext>
            </a:extLst>
          </p:cNvPr>
          <p:cNvPicPr>
            <a:picLocks noGrp="1" noChangeAspect="1"/>
          </p:cNvPicPr>
          <p:nvPr>
            <p:ph sz="half" idx="1"/>
          </p:nvPr>
        </p:nvPicPr>
        <p:blipFill>
          <a:blip r:embed="rId2"/>
          <a:stretch>
            <a:fillRect/>
          </a:stretch>
        </p:blipFill>
        <p:spPr>
          <a:xfrm>
            <a:off x="728344" y="381584"/>
            <a:ext cx="862294" cy="1160277"/>
          </a:xfrm>
          <a:prstGeom prst="rect">
            <a:avLst/>
          </a:prstGeom>
          <a:noFill/>
        </p:spPr>
      </p:pic>
      <p:sp>
        <p:nvSpPr>
          <p:cNvPr id="8" name="Title 7">
            <a:extLst>
              <a:ext uri="{FF2B5EF4-FFF2-40B4-BE49-F238E27FC236}">
                <a16:creationId xmlns:a16="http://schemas.microsoft.com/office/drawing/2014/main" id="{B055916F-C499-4526-ACDA-9040297A0744}"/>
              </a:ext>
            </a:extLst>
          </p:cNvPr>
          <p:cNvSpPr>
            <a:spLocks noGrp="1"/>
          </p:cNvSpPr>
          <p:nvPr>
            <p:ph type="title"/>
          </p:nvPr>
        </p:nvSpPr>
        <p:spPr>
          <a:xfrm>
            <a:off x="1622706" y="381584"/>
            <a:ext cx="9751060" cy="1616254"/>
          </a:xfrm>
        </p:spPr>
        <p:txBody>
          <a:bodyPr>
            <a:normAutofit/>
          </a:bodyPr>
          <a:lstStyle/>
          <a:p>
            <a:r>
              <a:rPr lang="en-US" b="1" dirty="0">
                <a:latin typeface="Helvetica" panose="020B0604020202020204" pitchFamily="34" charset="0"/>
                <a:cs typeface="Helvetica" panose="020B0604020202020204" pitchFamily="34" charset="0"/>
              </a:rPr>
              <a:t>RESTORING THE WHEEL</a:t>
            </a:r>
            <a:br>
              <a:rPr lang="en-US" dirty="0"/>
            </a:br>
            <a:endParaRPr lang="en-US" dirty="0"/>
          </a:p>
        </p:txBody>
      </p:sp>
      <p:sp>
        <p:nvSpPr>
          <p:cNvPr id="2" name="Rectangle 1">
            <a:extLst>
              <a:ext uri="{FF2B5EF4-FFF2-40B4-BE49-F238E27FC236}">
                <a16:creationId xmlns:a16="http://schemas.microsoft.com/office/drawing/2014/main" id="{450EF32F-C2CB-410C-9C2A-C610E99BF585}"/>
              </a:ext>
            </a:extLst>
          </p:cNvPr>
          <p:cNvSpPr/>
          <p:nvPr/>
        </p:nvSpPr>
        <p:spPr>
          <a:xfrm>
            <a:off x="3732212" y="2743200"/>
            <a:ext cx="7924800" cy="2308324"/>
          </a:xfrm>
          <a:prstGeom prst="rect">
            <a:avLst/>
          </a:prstGeom>
        </p:spPr>
        <p:txBody>
          <a:bodyPr wrap="square">
            <a:spAutoFit/>
          </a:bodyPr>
          <a:lstStyle/>
          <a:p>
            <a:r>
              <a:rPr lang="en-US" sz="2400" dirty="0">
                <a:latin typeface="Helvetica" panose="020B0604020202020204" pitchFamily="34" charset="0"/>
                <a:cs typeface="Helvetica" panose="020B0604020202020204" pitchFamily="34" charset="0"/>
              </a:rPr>
              <a:t>The old wooden wheel is in poor condition and may also be original. </a:t>
            </a:r>
          </a:p>
          <a:p>
            <a:endParaRPr lang="en-US" sz="2400" dirty="0">
              <a:latin typeface="Helvetica" panose="020B0604020202020204" pitchFamily="34" charset="0"/>
              <a:cs typeface="Helvetica" panose="020B0604020202020204" pitchFamily="34" charset="0"/>
            </a:endParaRPr>
          </a:p>
          <a:p>
            <a:r>
              <a:rPr lang="en-US" sz="2400" dirty="0">
                <a:latin typeface="Helvetica" panose="020B0604020202020204" pitchFamily="34" charset="0"/>
                <a:cs typeface="Helvetica" panose="020B0604020202020204" pitchFamily="34" charset="0"/>
              </a:rPr>
              <a:t>Engineers have recommend replacing the wheel, with a standard steel wheel, however, a wooden wheel is an option. </a:t>
            </a:r>
          </a:p>
        </p:txBody>
      </p:sp>
      <p:pic>
        <p:nvPicPr>
          <p:cNvPr id="9" name="Picture 8">
            <a:extLst>
              <a:ext uri="{FF2B5EF4-FFF2-40B4-BE49-F238E27FC236}">
                <a16:creationId xmlns:a16="http://schemas.microsoft.com/office/drawing/2014/main" id="{16180DF9-DC57-4861-A405-602504CFFCEE}"/>
              </a:ext>
            </a:extLst>
          </p:cNvPr>
          <p:cNvPicPr/>
          <p:nvPr/>
        </p:nvPicPr>
        <p:blipFill rotWithShape="1">
          <a:blip r:embed="rId3"/>
          <a:srcRect l="22543" t="15575" r="51389" b="5033"/>
          <a:stretch/>
        </p:blipFill>
        <p:spPr bwMode="auto">
          <a:xfrm>
            <a:off x="815059" y="1997838"/>
            <a:ext cx="2688553" cy="4266616"/>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0A9C1271-3B09-488E-87A9-983F5F538835}"/>
              </a:ext>
            </a:extLst>
          </p:cNvPr>
          <p:cNvSpPr txBox="1"/>
          <p:nvPr/>
        </p:nvSpPr>
        <p:spPr>
          <a:xfrm>
            <a:off x="5660868" y="6107084"/>
            <a:ext cx="6048692" cy="369332"/>
          </a:xfrm>
          <a:prstGeom prst="rect">
            <a:avLst/>
          </a:prstGeom>
          <a:noFill/>
        </p:spPr>
        <p:txBody>
          <a:bodyPr wrap="square" rtlCol="0">
            <a:spAutoFit/>
          </a:bodyPr>
          <a:lstStyle/>
          <a:p>
            <a:r>
              <a:rPr lang="en-US" i="1" dirty="0">
                <a:solidFill>
                  <a:srgbClr val="002060"/>
                </a:solidFill>
              </a:rPr>
              <a:t>Photos by Carl </a:t>
            </a:r>
            <a:r>
              <a:rPr lang="en-US" i="1" dirty="0" err="1">
                <a:solidFill>
                  <a:srgbClr val="002060"/>
                </a:solidFill>
              </a:rPr>
              <a:t>Kresser</a:t>
            </a:r>
            <a:r>
              <a:rPr lang="en-US" i="1" dirty="0">
                <a:solidFill>
                  <a:srgbClr val="002060"/>
                </a:solidFill>
              </a:rPr>
              <a:t> of </a:t>
            </a:r>
            <a:r>
              <a:rPr lang="en-US" i="1" dirty="0" err="1">
                <a:solidFill>
                  <a:srgbClr val="002060"/>
                </a:solidFill>
              </a:rPr>
              <a:t>Kresser</a:t>
            </a:r>
            <a:r>
              <a:rPr lang="en-US" i="1" dirty="0">
                <a:solidFill>
                  <a:srgbClr val="002060"/>
                </a:solidFill>
              </a:rPr>
              <a:t> Woodworking</a:t>
            </a:r>
          </a:p>
        </p:txBody>
      </p:sp>
    </p:spTree>
    <p:extLst>
      <p:ext uri="{BB962C8B-B14F-4D97-AF65-F5344CB8AC3E}">
        <p14:creationId xmlns:p14="http://schemas.microsoft.com/office/powerpoint/2010/main" val="3511839694"/>
      </p:ext>
    </p:extLst>
  </p:cSld>
  <p:clrMapOvr>
    <a:masterClrMapping/>
  </p:clrMapOvr>
  <p:transition spd="med" advClick="0" advTm="10000">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7C64B3B-314A-4549-9787-97C5415E9282}"/>
              </a:ext>
            </a:extLst>
          </p:cNvPr>
          <p:cNvPicPr>
            <a:picLocks noGrp="1" noChangeAspect="1"/>
          </p:cNvPicPr>
          <p:nvPr>
            <p:ph sz="half" idx="1"/>
          </p:nvPr>
        </p:nvPicPr>
        <p:blipFill>
          <a:blip r:embed="rId2"/>
          <a:stretch>
            <a:fillRect/>
          </a:stretch>
        </p:blipFill>
        <p:spPr>
          <a:xfrm>
            <a:off x="760412" y="457200"/>
            <a:ext cx="862294" cy="1160277"/>
          </a:xfrm>
          <a:prstGeom prst="rect">
            <a:avLst/>
          </a:prstGeom>
          <a:noFill/>
        </p:spPr>
      </p:pic>
      <p:sp>
        <p:nvSpPr>
          <p:cNvPr id="8" name="Title 7">
            <a:extLst>
              <a:ext uri="{FF2B5EF4-FFF2-40B4-BE49-F238E27FC236}">
                <a16:creationId xmlns:a16="http://schemas.microsoft.com/office/drawing/2014/main" id="{B055916F-C499-4526-ACDA-9040297A0744}"/>
              </a:ext>
            </a:extLst>
          </p:cNvPr>
          <p:cNvSpPr>
            <a:spLocks noGrp="1"/>
          </p:cNvSpPr>
          <p:nvPr>
            <p:ph type="title"/>
          </p:nvPr>
        </p:nvSpPr>
        <p:spPr>
          <a:xfrm>
            <a:off x="1622706" y="593546"/>
            <a:ext cx="9751060" cy="1387654"/>
          </a:xfrm>
        </p:spPr>
        <p:txBody>
          <a:bodyPr>
            <a:normAutofit/>
          </a:bodyPr>
          <a:lstStyle/>
          <a:p>
            <a:r>
              <a:rPr lang="en-US" b="1" dirty="0">
                <a:latin typeface="Helvetica" panose="020B0604020202020204" pitchFamily="34" charset="0"/>
                <a:cs typeface="Helvetica" panose="020B0604020202020204" pitchFamily="34" charset="0"/>
              </a:rPr>
              <a:t>RESTORING THE YOKE</a:t>
            </a:r>
            <a:br>
              <a:rPr lang="en-US" dirty="0"/>
            </a:br>
            <a:endParaRPr lang="en-US" dirty="0"/>
          </a:p>
        </p:txBody>
      </p:sp>
      <p:sp>
        <p:nvSpPr>
          <p:cNvPr id="2" name="Rectangle 1">
            <a:extLst>
              <a:ext uri="{FF2B5EF4-FFF2-40B4-BE49-F238E27FC236}">
                <a16:creationId xmlns:a16="http://schemas.microsoft.com/office/drawing/2014/main" id="{450EF32F-C2CB-410C-9C2A-C610E99BF585}"/>
              </a:ext>
            </a:extLst>
          </p:cNvPr>
          <p:cNvSpPr/>
          <p:nvPr/>
        </p:nvSpPr>
        <p:spPr>
          <a:xfrm>
            <a:off x="4113212" y="2828835"/>
            <a:ext cx="7389812" cy="369332"/>
          </a:xfrm>
          <a:prstGeom prst="rect">
            <a:avLst/>
          </a:prstGeom>
        </p:spPr>
        <p:txBody>
          <a:bodyPr wrap="square">
            <a:spAutoFit/>
          </a:bodyPr>
          <a:lstStyle/>
          <a:p>
            <a:endParaRPr lang="en-US" dirty="0">
              <a:latin typeface="Arial" panose="020B0604020202020204" pitchFamily="34" charset="0"/>
            </a:endParaRPr>
          </a:p>
        </p:txBody>
      </p:sp>
      <p:pic>
        <p:nvPicPr>
          <p:cNvPr id="6" name="Picture 5">
            <a:extLst>
              <a:ext uri="{FF2B5EF4-FFF2-40B4-BE49-F238E27FC236}">
                <a16:creationId xmlns:a16="http://schemas.microsoft.com/office/drawing/2014/main" id="{B7C1D924-1656-427B-9D7E-076FEA62FF1E}"/>
              </a:ext>
            </a:extLst>
          </p:cNvPr>
          <p:cNvPicPr/>
          <p:nvPr/>
        </p:nvPicPr>
        <p:blipFill rotWithShape="1">
          <a:blip r:embed="rId3"/>
          <a:srcRect l="23504" t="15574" r="50855" b="5603"/>
          <a:stretch/>
        </p:blipFill>
        <p:spPr bwMode="auto">
          <a:xfrm>
            <a:off x="1751011" y="1828800"/>
            <a:ext cx="2629259" cy="4191000"/>
          </a:xfrm>
          <a:prstGeom prst="rect">
            <a:avLst/>
          </a:prstGeom>
          <a:ln>
            <a:noFill/>
          </a:ln>
          <a:extLst>
            <a:ext uri="{53640926-AAD7-44D8-BBD7-CCE9431645EC}">
              <a14:shadowObscured xmlns:a14="http://schemas.microsoft.com/office/drawing/2010/main"/>
            </a:ext>
          </a:extLst>
        </p:spPr>
      </p:pic>
      <p:sp>
        <p:nvSpPr>
          <p:cNvPr id="3" name="Rectangle 2">
            <a:extLst>
              <a:ext uri="{FF2B5EF4-FFF2-40B4-BE49-F238E27FC236}">
                <a16:creationId xmlns:a16="http://schemas.microsoft.com/office/drawing/2014/main" id="{10A74E24-D1BF-4045-921A-03097E0A7DBF}"/>
              </a:ext>
            </a:extLst>
          </p:cNvPr>
          <p:cNvSpPr/>
          <p:nvPr/>
        </p:nvSpPr>
        <p:spPr>
          <a:xfrm>
            <a:off x="4380271" y="2736504"/>
            <a:ext cx="7200541" cy="830997"/>
          </a:xfrm>
          <a:prstGeom prst="rect">
            <a:avLst/>
          </a:prstGeom>
        </p:spPr>
        <p:txBody>
          <a:bodyPr wrap="square">
            <a:spAutoFit/>
          </a:bodyPr>
          <a:lstStyle/>
          <a:p>
            <a:r>
              <a:rPr lang="en-US" sz="2400" dirty="0">
                <a:latin typeface="Helvetica" panose="020B0604020202020204" pitchFamily="34" charset="0"/>
                <a:cs typeface="Helvetica" panose="020B0604020202020204" pitchFamily="34" charset="0"/>
              </a:rPr>
              <a:t>The old head bolts securing the bell to the yoke appear to be original and should be replaced.</a:t>
            </a:r>
            <a:endParaRPr lang="en-US" sz="2400" b="0" i="0" dirty="0">
              <a:effectLst/>
              <a:latin typeface="Helvetica" panose="020B0604020202020204" pitchFamily="34" charset="0"/>
              <a:cs typeface="Helvetica" panose="020B0604020202020204" pitchFamily="34" charset="0"/>
            </a:endParaRPr>
          </a:p>
        </p:txBody>
      </p:sp>
      <p:pic>
        <p:nvPicPr>
          <p:cNvPr id="10" name="Picture 9">
            <a:extLst>
              <a:ext uri="{FF2B5EF4-FFF2-40B4-BE49-F238E27FC236}">
                <a16:creationId xmlns:a16="http://schemas.microsoft.com/office/drawing/2014/main" id="{9D158F99-8D7D-469A-A07D-97DEE778719A}"/>
              </a:ext>
            </a:extLst>
          </p:cNvPr>
          <p:cNvPicPr>
            <a:picLocks noChangeAspect="1"/>
          </p:cNvPicPr>
          <p:nvPr/>
        </p:nvPicPr>
        <p:blipFill>
          <a:blip r:embed="rId4"/>
          <a:stretch>
            <a:fillRect/>
          </a:stretch>
        </p:blipFill>
        <p:spPr>
          <a:xfrm>
            <a:off x="7018393" y="3810000"/>
            <a:ext cx="4371563" cy="24544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74760970"/>
      </p:ext>
    </p:extLst>
  </p:cSld>
  <p:clrMapOvr>
    <a:masterClrMapping/>
  </p:clrMapOvr>
  <p:transition spd="med" advClick="0" advTm="10000">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7C64B3B-314A-4549-9787-97C5415E9282}"/>
              </a:ext>
            </a:extLst>
          </p:cNvPr>
          <p:cNvPicPr>
            <a:picLocks noGrp="1" noChangeAspect="1"/>
          </p:cNvPicPr>
          <p:nvPr>
            <p:ph sz="half" idx="1"/>
          </p:nvPr>
        </p:nvPicPr>
        <p:blipFill>
          <a:blip r:embed="rId2"/>
          <a:stretch>
            <a:fillRect/>
          </a:stretch>
        </p:blipFill>
        <p:spPr>
          <a:xfrm>
            <a:off x="760412" y="366700"/>
            <a:ext cx="862294" cy="1160277"/>
          </a:xfrm>
          <a:prstGeom prst="rect">
            <a:avLst/>
          </a:prstGeom>
          <a:noFill/>
        </p:spPr>
      </p:pic>
      <p:sp>
        <p:nvSpPr>
          <p:cNvPr id="8" name="Title 7">
            <a:extLst>
              <a:ext uri="{FF2B5EF4-FFF2-40B4-BE49-F238E27FC236}">
                <a16:creationId xmlns:a16="http://schemas.microsoft.com/office/drawing/2014/main" id="{B055916F-C499-4526-ACDA-9040297A0744}"/>
              </a:ext>
            </a:extLst>
          </p:cNvPr>
          <p:cNvSpPr>
            <a:spLocks noGrp="1"/>
          </p:cNvSpPr>
          <p:nvPr>
            <p:ph type="title"/>
          </p:nvPr>
        </p:nvSpPr>
        <p:spPr>
          <a:xfrm>
            <a:off x="1611593" y="437179"/>
            <a:ext cx="9751060" cy="1335694"/>
          </a:xfrm>
        </p:spPr>
        <p:txBody>
          <a:bodyPr>
            <a:normAutofit/>
          </a:bodyPr>
          <a:lstStyle/>
          <a:p>
            <a:r>
              <a:rPr lang="en-US" b="1" dirty="0">
                <a:latin typeface="Helvetica" panose="020B0604020202020204" pitchFamily="34" charset="0"/>
                <a:cs typeface="Helvetica" panose="020B0604020202020204" pitchFamily="34" charset="0"/>
              </a:rPr>
              <a:t>RESTORING THE BELL TOWER</a:t>
            </a:r>
            <a:br>
              <a:rPr lang="en-US" dirty="0"/>
            </a:br>
            <a:endParaRPr lang="en-US" dirty="0"/>
          </a:p>
        </p:txBody>
      </p:sp>
      <p:sp>
        <p:nvSpPr>
          <p:cNvPr id="2" name="Rectangle 1">
            <a:extLst>
              <a:ext uri="{FF2B5EF4-FFF2-40B4-BE49-F238E27FC236}">
                <a16:creationId xmlns:a16="http://schemas.microsoft.com/office/drawing/2014/main" id="{BC6131AA-B568-470D-AB30-E39C3818D7B9}"/>
              </a:ext>
            </a:extLst>
          </p:cNvPr>
          <p:cNvSpPr/>
          <p:nvPr/>
        </p:nvSpPr>
        <p:spPr>
          <a:xfrm>
            <a:off x="1522412" y="5864344"/>
            <a:ext cx="6928500" cy="461665"/>
          </a:xfrm>
          <a:prstGeom prst="rect">
            <a:avLst/>
          </a:prstGeom>
        </p:spPr>
        <p:txBody>
          <a:bodyPr wrap="none">
            <a:spAutoFit/>
          </a:bodyPr>
          <a:lstStyle/>
          <a:p>
            <a:r>
              <a:rPr lang="en-US" sz="2400" dirty="0">
                <a:latin typeface="Helvetica" panose="020B0604020202020204" pitchFamily="34" charset="0"/>
                <a:cs typeface="Helvetica" panose="020B0604020202020204" pitchFamily="34" charset="0"/>
              </a:rPr>
              <a:t>Picture of the bell tower up to the cupola and bell</a:t>
            </a:r>
            <a:r>
              <a:rPr lang="en-US" sz="2400" dirty="0">
                <a:solidFill>
                  <a:srgbClr val="000000"/>
                </a:solidFill>
                <a:latin typeface="Helvetica" panose="020B0604020202020204" pitchFamily="34" charset="0"/>
                <a:cs typeface="Helvetica" panose="020B0604020202020204" pitchFamily="34" charset="0"/>
              </a:rPr>
              <a:t>.</a:t>
            </a:r>
            <a:endParaRPr lang="en-US" sz="2400" dirty="0">
              <a:latin typeface="Helvetica" panose="020B0604020202020204" pitchFamily="34" charset="0"/>
              <a:cs typeface="Helvetica" panose="020B0604020202020204" pitchFamily="34" charset="0"/>
            </a:endParaRPr>
          </a:p>
        </p:txBody>
      </p:sp>
      <p:pic>
        <p:nvPicPr>
          <p:cNvPr id="9" name="Picture 8">
            <a:extLst>
              <a:ext uri="{FF2B5EF4-FFF2-40B4-BE49-F238E27FC236}">
                <a16:creationId xmlns:a16="http://schemas.microsoft.com/office/drawing/2014/main" id="{32852DEA-7294-4405-BA4F-8D98517FCA0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08012" y="2935894"/>
            <a:ext cx="3276600" cy="25431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5798C0F7-5076-48DA-9E75-9A91BF9067E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113212" y="2935894"/>
            <a:ext cx="3848100" cy="25431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C3ED37B6-726F-4348-8812-6EA8B30E277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532812" y="1447800"/>
            <a:ext cx="2829841" cy="4191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a:extLst>
              <a:ext uri="{FF2B5EF4-FFF2-40B4-BE49-F238E27FC236}">
                <a16:creationId xmlns:a16="http://schemas.microsoft.com/office/drawing/2014/main" id="{78B3E810-3E5E-459D-8B4C-C7744E504A4D}"/>
              </a:ext>
            </a:extLst>
          </p:cNvPr>
          <p:cNvSpPr/>
          <p:nvPr/>
        </p:nvSpPr>
        <p:spPr>
          <a:xfrm>
            <a:off x="1622706" y="1600200"/>
            <a:ext cx="6092825" cy="830997"/>
          </a:xfrm>
          <a:prstGeom prst="rect">
            <a:avLst/>
          </a:prstGeom>
        </p:spPr>
        <p:txBody>
          <a:bodyPr>
            <a:spAutoFit/>
          </a:bodyPr>
          <a:lstStyle/>
          <a:p>
            <a:r>
              <a:rPr lang="en-US" sz="2400" dirty="0">
                <a:latin typeface="Helvetica" panose="020B0604020202020204" pitchFamily="34" charset="0"/>
                <a:cs typeface="Helvetica" panose="020B0604020202020204" pitchFamily="34" charset="0"/>
              </a:rPr>
              <a:t>We need to restore and replace some interior and exterior parts of the bell tower.</a:t>
            </a:r>
          </a:p>
        </p:txBody>
      </p:sp>
    </p:spTree>
    <p:extLst>
      <p:ext uri="{BB962C8B-B14F-4D97-AF65-F5344CB8AC3E}">
        <p14:creationId xmlns:p14="http://schemas.microsoft.com/office/powerpoint/2010/main" val="193619160"/>
      </p:ext>
    </p:extLst>
  </p:cSld>
  <p:clrMapOvr>
    <a:masterClrMapping/>
  </p:clrMapOvr>
  <p:transition spd="med" advClick="0" advTm="10000">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7C64B3B-314A-4549-9787-97C5415E9282}"/>
              </a:ext>
            </a:extLst>
          </p:cNvPr>
          <p:cNvPicPr>
            <a:picLocks noGrp="1" noChangeAspect="1"/>
          </p:cNvPicPr>
          <p:nvPr>
            <p:ph sz="half" idx="1"/>
          </p:nvPr>
        </p:nvPicPr>
        <p:blipFill>
          <a:blip r:embed="rId2"/>
          <a:stretch>
            <a:fillRect/>
          </a:stretch>
        </p:blipFill>
        <p:spPr>
          <a:xfrm>
            <a:off x="768984" y="480098"/>
            <a:ext cx="862294" cy="1160277"/>
          </a:xfrm>
          <a:prstGeom prst="rect">
            <a:avLst/>
          </a:prstGeom>
          <a:noFill/>
        </p:spPr>
      </p:pic>
      <p:sp>
        <p:nvSpPr>
          <p:cNvPr id="8" name="Title 7">
            <a:extLst>
              <a:ext uri="{FF2B5EF4-FFF2-40B4-BE49-F238E27FC236}">
                <a16:creationId xmlns:a16="http://schemas.microsoft.com/office/drawing/2014/main" id="{B055916F-C499-4526-ACDA-9040297A0744}"/>
              </a:ext>
            </a:extLst>
          </p:cNvPr>
          <p:cNvSpPr>
            <a:spLocks noGrp="1"/>
          </p:cNvSpPr>
          <p:nvPr>
            <p:ph type="title"/>
          </p:nvPr>
        </p:nvSpPr>
        <p:spPr>
          <a:xfrm>
            <a:off x="1622706" y="495338"/>
            <a:ext cx="9751060" cy="1335694"/>
          </a:xfrm>
        </p:spPr>
        <p:txBody>
          <a:bodyPr>
            <a:normAutofit/>
          </a:bodyPr>
          <a:lstStyle/>
          <a:p>
            <a:r>
              <a:rPr lang="en-US" b="1" dirty="0">
                <a:latin typeface="Helvetica" panose="020B0604020202020204" pitchFamily="34" charset="0"/>
                <a:cs typeface="Helvetica" panose="020B0604020202020204" pitchFamily="34" charset="0"/>
              </a:rPr>
              <a:t>RESTORING THE COURT HOUSE</a:t>
            </a:r>
            <a:br>
              <a:rPr lang="en-US" dirty="0"/>
            </a:br>
            <a:endParaRPr lang="en-US" dirty="0"/>
          </a:p>
        </p:txBody>
      </p:sp>
      <p:sp>
        <p:nvSpPr>
          <p:cNvPr id="6" name="Rectangle 5">
            <a:extLst>
              <a:ext uri="{FF2B5EF4-FFF2-40B4-BE49-F238E27FC236}">
                <a16:creationId xmlns:a16="http://schemas.microsoft.com/office/drawing/2014/main" id="{78B3E810-3E5E-459D-8B4C-C7744E504A4D}"/>
              </a:ext>
            </a:extLst>
          </p:cNvPr>
          <p:cNvSpPr/>
          <p:nvPr/>
        </p:nvSpPr>
        <p:spPr>
          <a:xfrm>
            <a:off x="1622706" y="1600200"/>
            <a:ext cx="6092825" cy="461665"/>
          </a:xfrm>
          <a:prstGeom prst="rect">
            <a:avLst/>
          </a:prstGeom>
        </p:spPr>
        <p:txBody>
          <a:bodyPr>
            <a:spAutoFit/>
          </a:bodyPr>
          <a:lstStyle/>
          <a:p>
            <a:r>
              <a:rPr lang="en-US" sz="2400" dirty="0">
                <a:latin typeface="Helvetica" panose="020B0604020202020204" pitchFamily="34" charset="0"/>
                <a:cs typeface="Helvetica" panose="020B0604020202020204" pitchFamily="34" charset="0"/>
              </a:rPr>
              <a:t>Damaged support beams. </a:t>
            </a:r>
          </a:p>
        </p:txBody>
      </p:sp>
      <p:pic>
        <p:nvPicPr>
          <p:cNvPr id="5" name="Picture 4" descr="A picture containing wooden, wood, fence, bench&#10;&#10;Description automatically generated">
            <a:extLst>
              <a:ext uri="{FF2B5EF4-FFF2-40B4-BE49-F238E27FC236}">
                <a16:creationId xmlns:a16="http://schemas.microsoft.com/office/drawing/2014/main" id="{0A8700FC-873C-469B-9823-302800E1BB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100" y="2364721"/>
            <a:ext cx="3660139" cy="27451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A picture containing wooden, wood, outdoor, table&#10;&#10;Description automatically generated">
            <a:extLst>
              <a:ext uri="{FF2B5EF4-FFF2-40B4-BE49-F238E27FC236}">
                <a16:creationId xmlns:a16="http://schemas.microsoft.com/office/drawing/2014/main" id="{289C93B1-01FC-41DC-B544-93C134F33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6577" y="2364721"/>
            <a:ext cx="3632200" cy="2724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descr="A picture containing wooden, wood, table, bench&#10;&#10;Description automatically generated">
            <a:extLst>
              <a:ext uri="{FF2B5EF4-FFF2-40B4-BE49-F238E27FC236}">
                <a16:creationId xmlns:a16="http://schemas.microsoft.com/office/drawing/2014/main" id="{61AABA80-5245-401A-B6DB-BF4F10D8AD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3026" y="2369801"/>
            <a:ext cx="3625427" cy="27190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04141480"/>
      </p:ext>
    </p:extLst>
  </p:cSld>
  <p:clrMapOvr>
    <a:masterClrMapping/>
  </p:clrMapOvr>
  <p:transition spd="med" advClick="0" advTm="10000">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2412" y="1600200"/>
            <a:ext cx="9435241" cy="3352800"/>
          </a:xfrm>
        </p:spPr>
        <p:txBody>
          <a:bodyPr>
            <a:noAutofit/>
          </a:bodyPr>
          <a:lstStyle/>
          <a:p>
            <a:pPr>
              <a:lnSpc>
                <a:spcPct val="107000"/>
              </a:lnSpc>
              <a:spcAft>
                <a:spcPts val="800"/>
              </a:spcAft>
            </a:pPr>
            <a:r>
              <a:rPr lang="en-US" sz="4000" b="1" dirty="0">
                <a:solidFill>
                  <a:schemeClr val="tx1"/>
                </a:solidFill>
                <a:latin typeface="Calibri" panose="020F0502020204030204" pitchFamily="34" charset="0"/>
              </a:rPr>
              <a:t>The Tolland Historical Society is undertaking a major fundraising drive to restore the bell tower and cupola on the 1822 Old Tolland County Court House Museum.</a:t>
            </a:r>
            <a:endPar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8812821"/>
      </p:ext>
    </p:extLst>
  </p:cSld>
  <p:clrMapOvr>
    <a:masterClrMapping/>
  </p:clrMapOvr>
  <p:transition spd="med" advClick="0" advTm="10000">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FD6873-07C9-45EA-B0CD-BC35D8D98AD7}"/>
              </a:ext>
            </a:extLst>
          </p:cNvPr>
          <p:cNvPicPr/>
          <p:nvPr/>
        </p:nvPicPr>
        <p:blipFill rotWithShape="1">
          <a:blip r:embed="rId2"/>
          <a:srcRect l="2671" t="9687" r="5770" b="56695"/>
          <a:stretch/>
        </p:blipFill>
        <p:spPr bwMode="auto">
          <a:xfrm>
            <a:off x="1242102" y="381000"/>
            <a:ext cx="9751060" cy="1981200"/>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46B0B95D-EDBB-4FC4-88F7-AE91AC366695}"/>
              </a:ext>
            </a:extLst>
          </p:cNvPr>
          <p:cNvPicPr>
            <a:picLocks noChangeAspect="1"/>
          </p:cNvPicPr>
          <p:nvPr/>
        </p:nvPicPr>
        <p:blipFill>
          <a:blip r:embed="rId3"/>
          <a:stretch>
            <a:fillRect/>
          </a:stretch>
        </p:blipFill>
        <p:spPr>
          <a:xfrm>
            <a:off x="1242102" y="2479525"/>
            <a:ext cx="2916600" cy="3699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a:extLst>
              <a:ext uri="{FF2B5EF4-FFF2-40B4-BE49-F238E27FC236}">
                <a16:creationId xmlns:a16="http://schemas.microsoft.com/office/drawing/2014/main" id="{3443A932-5753-4A01-B156-F915272D0FA5}"/>
              </a:ext>
            </a:extLst>
          </p:cNvPr>
          <p:cNvSpPr/>
          <p:nvPr/>
        </p:nvSpPr>
        <p:spPr>
          <a:xfrm>
            <a:off x="4722812" y="3620870"/>
            <a:ext cx="6092825" cy="1569660"/>
          </a:xfrm>
          <a:prstGeom prst="rect">
            <a:avLst/>
          </a:prstGeom>
        </p:spPr>
        <p:txBody>
          <a:bodyPr>
            <a:spAutoFit/>
          </a:bodyPr>
          <a:lstStyle/>
          <a:p>
            <a:pPr algn="ctr"/>
            <a:r>
              <a:rPr lang="en-US" sz="3200" b="1" i="1" dirty="0">
                <a:solidFill>
                  <a:schemeClr val="accent1">
                    <a:lumMod val="60000"/>
                    <a:lumOff val="40000"/>
                  </a:schemeClr>
                </a:solidFill>
                <a:latin typeface="Calibri" panose="020F0502020204030204" pitchFamily="34" charset="0"/>
              </a:rPr>
              <a:t>The Cupola on</a:t>
            </a:r>
          </a:p>
          <a:p>
            <a:pPr algn="ctr"/>
            <a:r>
              <a:rPr lang="en-US" sz="3200" b="1" i="1" dirty="0">
                <a:solidFill>
                  <a:schemeClr val="accent1">
                    <a:lumMod val="60000"/>
                    <a:lumOff val="40000"/>
                  </a:schemeClr>
                </a:solidFill>
                <a:latin typeface="Calibri" panose="020F0502020204030204" pitchFamily="34" charset="0"/>
              </a:rPr>
              <a:t>our beloved Court House is </a:t>
            </a:r>
          </a:p>
          <a:p>
            <a:pPr algn="ctr"/>
            <a:r>
              <a:rPr lang="en-US" sz="3200" b="1" i="1" dirty="0">
                <a:solidFill>
                  <a:schemeClr val="accent1">
                    <a:lumMod val="60000"/>
                    <a:lumOff val="40000"/>
                  </a:schemeClr>
                </a:solidFill>
                <a:latin typeface="Calibri" panose="020F0502020204030204" pitchFamily="34" charset="0"/>
              </a:rPr>
              <a:t>in need of repair!</a:t>
            </a:r>
            <a:endParaRPr lang="en-US" sz="3200" dirty="0">
              <a:solidFill>
                <a:schemeClr val="accent1">
                  <a:lumMod val="60000"/>
                  <a:lumOff val="40000"/>
                </a:schemeClr>
              </a:solidFill>
            </a:endParaRPr>
          </a:p>
        </p:txBody>
      </p:sp>
      <p:sp>
        <p:nvSpPr>
          <p:cNvPr id="2" name="Rectangle 1">
            <a:extLst>
              <a:ext uri="{FF2B5EF4-FFF2-40B4-BE49-F238E27FC236}">
                <a16:creationId xmlns:a16="http://schemas.microsoft.com/office/drawing/2014/main" id="{DE98EE4C-04A7-4B99-841B-1C5765B6C3A8}"/>
              </a:ext>
            </a:extLst>
          </p:cNvPr>
          <p:cNvSpPr/>
          <p:nvPr/>
        </p:nvSpPr>
        <p:spPr>
          <a:xfrm>
            <a:off x="4265612" y="5943600"/>
            <a:ext cx="2442015" cy="369332"/>
          </a:xfrm>
          <a:prstGeom prst="rect">
            <a:avLst/>
          </a:prstGeom>
        </p:spPr>
        <p:txBody>
          <a:bodyPr wrap="none">
            <a:spAutoFit/>
          </a:bodyPr>
          <a:lstStyle/>
          <a:p>
            <a:r>
              <a:rPr lang="en-US" i="1" dirty="0">
                <a:solidFill>
                  <a:srgbClr val="002060"/>
                </a:solidFill>
                <a:latin typeface="-apple-system"/>
              </a:rPr>
              <a:t>Photo by Tom Calabrese</a:t>
            </a:r>
            <a:endParaRPr lang="en-US" i="1" dirty="0">
              <a:solidFill>
                <a:srgbClr val="002060"/>
              </a:solidFill>
            </a:endParaRPr>
          </a:p>
        </p:txBody>
      </p:sp>
    </p:spTree>
    <p:extLst>
      <p:ext uri="{BB962C8B-B14F-4D97-AF65-F5344CB8AC3E}">
        <p14:creationId xmlns:p14="http://schemas.microsoft.com/office/powerpoint/2010/main" val="1016464805"/>
      </p:ext>
    </p:extLst>
  </p:cSld>
  <p:clrMapOvr>
    <a:masterClrMapping/>
  </p:clrMapOvr>
  <p:transition spd="med" advClick="0" advTm="10000">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DC87F9-1C86-4C21-809C-80F0912789B0}"/>
              </a:ext>
            </a:extLst>
          </p:cNvPr>
          <p:cNvSpPr txBox="1"/>
          <p:nvPr/>
        </p:nvSpPr>
        <p:spPr>
          <a:xfrm>
            <a:off x="912812" y="203200"/>
            <a:ext cx="9751060" cy="1168400"/>
          </a:xfrm>
          <a:prstGeom prst="rect">
            <a:avLst/>
          </a:prstGeom>
        </p:spPr>
        <p:txBody>
          <a:bodyPr vert="horz" lIns="91440" tIns="45720" rIns="91440" bIns="45720" rtlCol="0" anchor="b">
            <a:normAutofit/>
          </a:bodyPr>
          <a:lstStyle/>
          <a:p>
            <a:pPr>
              <a:spcBef>
                <a:spcPct val="0"/>
              </a:spcBef>
              <a:spcAft>
                <a:spcPts val="600"/>
              </a:spcAft>
            </a:pPr>
            <a:r>
              <a:rPr lang="en-US" sz="3200" b="1" dirty="0">
                <a:latin typeface="Helvetica" panose="020B0604020202020204" pitchFamily="34" charset="0"/>
                <a:ea typeface="+mj-ea"/>
                <a:cs typeface="Helvetica" panose="020B0604020202020204" pitchFamily="34" charset="0"/>
              </a:rPr>
              <a:t>OCTOBER 2020</a:t>
            </a:r>
          </a:p>
        </p:txBody>
      </p:sp>
      <p:pic>
        <p:nvPicPr>
          <p:cNvPr id="4" name="Content Placeholder 6">
            <a:extLst>
              <a:ext uri="{FF2B5EF4-FFF2-40B4-BE49-F238E27FC236}">
                <a16:creationId xmlns:a16="http://schemas.microsoft.com/office/drawing/2014/main" id="{94D28A94-38CD-4AA3-BA70-7A61ABE23377}"/>
              </a:ext>
            </a:extLst>
          </p:cNvPr>
          <p:cNvPicPr>
            <a:picLocks noChangeAspect="1"/>
          </p:cNvPicPr>
          <p:nvPr/>
        </p:nvPicPr>
        <p:blipFill>
          <a:blip r:embed="rId2"/>
          <a:stretch>
            <a:fillRect/>
          </a:stretch>
        </p:blipFill>
        <p:spPr>
          <a:xfrm>
            <a:off x="1293812" y="1371600"/>
            <a:ext cx="3163100" cy="4267200"/>
          </a:xfrm>
          <a:prstGeom prst="rect">
            <a:avLst/>
          </a:prstGeom>
          <a:noFill/>
        </p:spPr>
      </p:pic>
      <p:sp>
        <p:nvSpPr>
          <p:cNvPr id="3" name="TextBox 2">
            <a:extLst>
              <a:ext uri="{FF2B5EF4-FFF2-40B4-BE49-F238E27FC236}">
                <a16:creationId xmlns:a16="http://schemas.microsoft.com/office/drawing/2014/main" id="{225782E1-2B4F-4788-9708-AEBDBD2BAC63}"/>
              </a:ext>
            </a:extLst>
          </p:cNvPr>
          <p:cNvSpPr txBox="1"/>
          <p:nvPr/>
        </p:nvSpPr>
        <p:spPr>
          <a:xfrm>
            <a:off x="5103812" y="1447800"/>
            <a:ext cx="6248399" cy="4622800"/>
          </a:xfrm>
          <a:prstGeom prst="rect">
            <a:avLst/>
          </a:prstGeom>
        </p:spPr>
        <p:txBody>
          <a:bodyPr vert="horz" lIns="91440" tIns="45720" rIns="91440" bIns="45720" rtlCol="0">
            <a:noAutofit/>
          </a:bodyPr>
          <a:lstStyle/>
          <a:p>
            <a:pPr marL="496062" indent="-457200">
              <a:lnSpc>
                <a:spcPct val="90000"/>
              </a:lnSpc>
              <a:spcAft>
                <a:spcPts val="600"/>
              </a:spcAft>
              <a:buClr>
                <a:schemeClr val="tx1"/>
              </a:buClr>
              <a:buFont typeface="Wingdings" panose="05000000000000000000" pitchFamily="2" charset="2"/>
              <a:buChar char="v"/>
            </a:pPr>
            <a:r>
              <a:rPr lang="en-US" sz="2800" dirty="0">
                <a:latin typeface="Helvetica" panose="020B0604020202020204" pitchFamily="34" charset="0"/>
                <a:cs typeface="Helvetica" panose="020B0604020202020204" pitchFamily="34" charset="0"/>
              </a:rPr>
              <a:t>Our community is enhanced by our museums and our rich history.  Given the current pandemic, fundraising was put on hold.  Now is the time to begin the process of rebuilding this great treasure.</a:t>
            </a:r>
          </a:p>
          <a:p>
            <a:pPr marL="38862">
              <a:lnSpc>
                <a:spcPct val="90000"/>
              </a:lnSpc>
              <a:spcAft>
                <a:spcPts val="600"/>
              </a:spcAft>
              <a:buClr>
                <a:schemeClr val="tx1"/>
              </a:buClr>
            </a:pPr>
            <a:r>
              <a:rPr lang="en-US" sz="2800" dirty="0">
                <a:latin typeface="Helvetica" panose="020B0604020202020204" pitchFamily="34" charset="0"/>
                <a:cs typeface="Helvetica" panose="020B0604020202020204" pitchFamily="34" charset="0"/>
              </a:rPr>
              <a:t>  </a:t>
            </a:r>
          </a:p>
          <a:p>
            <a:pPr marL="496062" indent="-457200">
              <a:lnSpc>
                <a:spcPct val="90000"/>
              </a:lnSpc>
              <a:spcAft>
                <a:spcPts val="600"/>
              </a:spcAft>
              <a:buClr>
                <a:schemeClr val="tx1"/>
              </a:buClr>
              <a:buFont typeface="Wingdings" panose="05000000000000000000" pitchFamily="2" charset="2"/>
              <a:buChar char="v"/>
            </a:pPr>
            <a:r>
              <a:rPr lang="en-US" sz="2800" dirty="0">
                <a:latin typeface="Helvetica" panose="020B0604020202020204" pitchFamily="34" charset="0"/>
                <a:cs typeface="Helvetica" panose="020B0604020202020204" pitchFamily="34" charset="0"/>
              </a:rPr>
              <a:t>Fundraising will continue until we can guarantee enough funds to repair the court house. </a:t>
            </a:r>
          </a:p>
          <a:p>
            <a:pPr marL="38862">
              <a:lnSpc>
                <a:spcPct val="90000"/>
              </a:lnSpc>
              <a:spcAft>
                <a:spcPts val="600"/>
              </a:spcAft>
              <a:buClr>
                <a:schemeClr val="tx1"/>
              </a:buClr>
            </a:pPr>
            <a:endParaRPr lang="en-US" sz="28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623819822"/>
      </p:ext>
    </p:extLst>
  </p:cSld>
  <p:clrMapOvr>
    <a:masterClrMapping/>
  </p:clrMapOvr>
  <p:transition spd="med" advClick="0" advTm="10000">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7C64B3B-314A-4549-9787-97C5415E9282}"/>
              </a:ext>
            </a:extLst>
          </p:cNvPr>
          <p:cNvPicPr>
            <a:picLocks noGrp="1" noChangeAspect="1"/>
          </p:cNvPicPr>
          <p:nvPr>
            <p:ph sz="half" idx="1"/>
          </p:nvPr>
        </p:nvPicPr>
        <p:blipFill>
          <a:blip r:embed="rId2"/>
          <a:stretch>
            <a:fillRect/>
          </a:stretch>
        </p:blipFill>
        <p:spPr>
          <a:xfrm>
            <a:off x="660905" y="416213"/>
            <a:ext cx="862294" cy="1160277"/>
          </a:xfrm>
          <a:prstGeom prst="rect">
            <a:avLst/>
          </a:prstGeom>
          <a:noFill/>
        </p:spPr>
      </p:pic>
      <p:sp>
        <p:nvSpPr>
          <p:cNvPr id="8" name="Title 7">
            <a:extLst>
              <a:ext uri="{FF2B5EF4-FFF2-40B4-BE49-F238E27FC236}">
                <a16:creationId xmlns:a16="http://schemas.microsoft.com/office/drawing/2014/main" id="{B055916F-C499-4526-ACDA-9040297A0744}"/>
              </a:ext>
            </a:extLst>
          </p:cNvPr>
          <p:cNvSpPr>
            <a:spLocks noGrp="1"/>
          </p:cNvSpPr>
          <p:nvPr>
            <p:ph type="title"/>
          </p:nvPr>
        </p:nvSpPr>
        <p:spPr>
          <a:xfrm>
            <a:off x="1622706" y="495338"/>
            <a:ext cx="9751060" cy="1335694"/>
          </a:xfrm>
        </p:spPr>
        <p:txBody>
          <a:bodyPr>
            <a:normAutofit/>
          </a:bodyPr>
          <a:lstStyle/>
          <a:p>
            <a:r>
              <a:rPr lang="en-US" b="1" dirty="0">
                <a:latin typeface="Helvetica" panose="020B0604020202020204" pitchFamily="34" charset="0"/>
                <a:cs typeface="Helvetica" panose="020B0604020202020204" pitchFamily="34" charset="0"/>
              </a:rPr>
              <a:t>THE COURT HOUSE TODAY</a:t>
            </a:r>
            <a:br>
              <a:rPr lang="en-US" dirty="0"/>
            </a:br>
            <a:endParaRPr lang="en-US" dirty="0"/>
          </a:p>
        </p:txBody>
      </p:sp>
      <p:sp>
        <p:nvSpPr>
          <p:cNvPr id="6" name="Rectangle 5">
            <a:extLst>
              <a:ext uri="{FF2B5EF4-FFF2-40B4-BE49-F238E27FC236}">
                <a16:creationId xmlns:a16="http://schemas.microsoft.com/office/drawing/2014/main" id="{78B3E810-3E5E-459D-8B4C-C7744E504A4D}"/>
              </a:ext>
            </a:extLst>
          </p:cNvPr>
          <p:cNvSpPr/>
          <p:nvPr/>
        </p:nvSpPr>
        <p:spPr>
          <a:xfrm>
            <a:off x="1214138" y="1723241"/>
            <a:ext cx="6092825" cy="4647426"/>
          </a:xfrm>
          <a:prstGeom prst="rect">
            <a:avLst/>
          </a:prstGeom>
        </p:spPr>
        <p:txBody>
          <a:bodyPr>
            <a:spAutoFit/>
          </a:bodyPr>
          <a:lstStyle/>
          <a:p>
            <a:r>
              <a:rPr lang="en-US" sz="2400" dirty="0">
                <a:latin typeface="Helvetica" panose="020B0604020202020204" pitchFamily="34" charset="0"/>
                <a:cs typeface="Helvetica" panose="020B0604020202020204" pitchFamily="34" charset="0"/>
              </a:rPr>
              <a:t>You're supporting so much more than a renovation project. Your support for the restoration of the cupola and bell will help ring in the next century of life for this vital, contributing structure in the center of our Green in the heart of our community. </a:t>
            </a:r>
          </a:p>
          <a:p>
            <a:endParaRPr lang="en-US" sz="2400" dirty="0">
              <a:latin typeface="Helvetica" panose="020B0604020202020204" pitchFamily="34" charset="0"/>
              <a:cs typeface="Helvetica" panose="020B0604020202020204" pitchFamily="34" charset="0"/>
            </a:endParaRPr>
          </a:p>
          <a:p>
            <a:r>
              <a:rPr lang="en-US" sz="2400" dirty="0">
                <a:latin typeface="Helvetica" panose="020B0604020202020204" pitchFamily="34" charset="0"/>
                <a:cs typeface="Helvetica" panose="020B0604020202020204" pitchFamily="34" charset="0"/>
              </a:rPr>
              <a:t>Today this beautiful building with its Palladian window still graces the center of our Green.</a:t>
            </a:r>
          </a:p>
          <a:p>
            <a:endParaRPr lang="en-US" sz="2800" dirty="0">
              <a:latin typeface="Helvetica" panose="020B0604020202020204" pitchFamily="34" charset="0"/>
              <a:cs typeface="Helvetica" panose="020B0604020202020204" pitchFamily="34" charset="0"/>
            </a:endParaRPr>
          </a:p>
          <a:p>
            <a:r>
              <a:rPr lang="en-US" sz="2800" dirty="0">
                <a:latin typeface="Helvetica" panose="020B0604020202020204" pitchFamily="34" charset="0"/>
                <a:cs typeface="Helvetica" panose="020B0604020202020204" pitchFamily="34" charset="0"/>
              </a:rPr>
              <a:t>Thank you!</a:t>
            </a:r>
          </a:p>
        </p:txBody>
      </p:sp>
      <p:pic>
        <p:nvPicPr>
          <p:cNvPr id="3" name="Picture 2" descr="A picture containing indoor, cabinet, refrigerator, window&#10;&#10;Description automatically generated">
            <a:extLst>
              <a:ext uri="{FF2B5EF4-FFF2-40B4-BE49-F238E27FC236}">
                <a16:creationId xmlns:a16="http://schemas.microsoft.com/office/drawing/2014/main" id="{40CAEB9A-03F1-4D0C-8F5A-CB7E096991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856003" y="1774771"/>
            <a:ext cx="5199806" cy="38998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11461851"/>
      </p:ext>
    </p:extLst>
  </p:cSld>
  <p:clrMapOvr>
    <a:masterClrMapping/>
  </p:clrMapOvr>
  <p:transition spd="med" advClick="0" advTm="10000">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7C64B3B-314A-4549-9787-97C5415E9282}"/>
              </a:ext>
            </a:extLst>
          </p:cNvPr>
          <p:cNvPicPr>
            <a:picLocks noGrp="1" noChangeAspect="1"/>
          </p:cNvPicPr>
          <p:nvPr>
            <p:ph sz="half" idx="1"/>
          </p:nvPr>
        </p:nvPicPr>
        <p:blipFill>
          <a:blip r:embed="rId2"/>
          <a:stretch>
            <a:fillRect/>
          </a:stretch>
        </p:blipFill>
        <p:spPr>
          <a:xfrm>
            <a:off x="646963" y="302763"/>
            <a:ext cx="862294" cy="1160277"/>
          </a:xfrm>
          <a:prstGeom prst="rect">
            <a:avLst/>
          </a:prstGeom>
          <a:noFill/>
        </p:spPr>
      </p:pic>
      <p:sp>
        <p:nvSpPr>
          <p:cNvPr id="8" name="Title 7">
            <a:extLst>
              <a:ext uri="{FF2B5EF4-FFF2-40B4-BE49-F238E27FC236}">
                <a16:creationId xmlns:a16="http://schemas.microsoft.com/office/drawing/2014/main" id="{B055916F-C499-4526-ACDA-9040297A0744}"/>
              </a:ext>
            </a:extLst>
          </p:cNvPr>
          <p:cNvSpPr>
            <a:spLocks noGrp="1"/>
          </p:cNvSpPr>
          <p:nvPr>
            <p:ph type="title"/>
          </p:nvPr>
        </p:nvSpPr>
        <p:spPr>
          <a:xfrm>
            <a:off x="1622706" y="495338"/>
            <a:ext cx="9751060" cy="1335694"/>
          </a:xfrm>
        </p:spPr>
        <p:txBody>
          <a:bodyPr>
            <a:normAutofit/>
          </a:bodyPr>
          <a:lstStyle/>
          <a:p>
            <a:r>
              <a:rPr lang="en-US" b="1" dirty="0">
                <a:latin typeface="Helvetica" panose="020B0604020202020204" pitchFamily="34" charset="0"/>
                <a:cs typeface="Helvetica" panose="020B0604020202020204" pitchFamily="34" charset="0"/>
              </a:rPr>
              <a:t>THE COURT HOUSE TODAY</a:t>
            </a:r>
            <a:br>
              <a:rPr lang="en-US" dirty="0"/>
            </a:br>
            <a:endParaRPr lang="en-US" dirty="0"/>
          </a:p>
        </p:txBody>
      </p:sp>
      <p:sp>
        <p:nvSpPr>
          <p:cNvPr id="6" name="Rectangle 5">
            <a:extLst>
              <a:ext uri="{FF2B5EF4-FFF2-40B4-BE49-F238E27FC236}">
                <a16:creationId xmlns:a16="http://schemas.microsoft.com/office/drawing/2014/main" id="{78B3E810-3E5E-459D-8B4C-C7744E504A4D}"/>
              </a:ext>
            </a:extLst>
          </p:cNvPr>
          <p:cNvSpPr/>
          <p:nvPr/>
        </p:nvSpPr>
        <p:spPr>
          <a:xfrm>
            <a:off x="587489" y="1600200"/>
            <a:ext cx="7869123" cy="1938992"/>
          </a:xfrm>
          <a:prstGeom prst="rect">
            <a:avLst/>
          </a:prstGeom>
        </p:spPr>
        <p:txBody>
          <a:bodyPr wrap="square">
            <a:spAutoFit/>
          </a:bodyPr>
          <a:lstStyle/>
          <a:p>
            <a:r>
              <a:rPr lang="en-US" sz="2400" i="1" dirty="0">
                <a:latin typeface="Helvetica" panose="020B0604020202020204" pitchFamily="34" charset="0"/>
                <a:cs typeface="Helvetica" panose="020B0604020202020204" pitchFamily="34" charset="0"/>
              </a:rPr>
              <a:t>Though the courts have moved to Rockville, activity remains within these walls. The second floor still contains a</a:t>
            </a:r>
            <a:r>
              <a:rPr lang="en-US" sz="2400" dirty="0">
                <a:latin typeface="Helvetica" panose="020B0604020202020204" pitchFamily="34" charset="0"/>
                <a:cs typeface="Helvetica" panose="020B0604020202020204" pitchFamily="34" charset="0"/>
              </a:rPr>
              <a:t> </a:t>
            </a:r>
            <a:r>
              <a:rPr lang="en-US" sz="2400" i="1" dirty="0">
                <a:latin typeface="Helvetica" panose="020B0604020202020204" pitchFamily="34" charset="0"/>
                <a:cs typeface="Helvetica" panose="020B0604020202020204" pitchFamily="34" charset="0"/>
              </a:rPr>
              <a:t> completely restored 19</a:t>
            </a:r>
            <a:r>
              <a:rPr lang="en-US" sz="2400" i="1" baseline="30000" dirty="0">
                <a:latin typeface="Helvetica" panose="020B0604020202020204" pitchFamily="34" charset="0"/>
                <a:cs typeface="Helvetica" panose="020B0604020202020204" pitchFamily="34" charset="0"/>
              </a:rPr>
              <a:t>th</a:t>
            </a:r>
            <a:r>
              <a:rPr lang="en-US" sz="2400" i="1" dirty="0">
                <a:latin typeface="Helvetica" panose="020B0604020202020204" pitchFamily="34" charset="0"/>
                <a:cs typeface="Helvetica" panose="020B0604020202020204" pitchFamily="34" charset="0"/>
              </a:rPr>
              <a:t>-century courtroom. </a:t>
            </a:r>
            <a:endParaRPr lang="en-US" sz="2400" dirty="0">
              <a:latin typeface="Helvetica" panose="020B0604020202020204" pitchFamily="34" charset="0"/>
              <a:cs typeface="Helvetica" panose="020B0604020202020204" pitchFamily="34" charset="0"/>
            </a:endParaRPr>
          </a:p>
          <a:p>
            <a:endParaRPr lang="en-US" sz="2400" dirty="0">
              <a:latin typeface="Helvetica" panose="020B0604020202020204" pitchFamily="34" charset="0"/>
              <a:cs typeface="Helvetica" panose="020B0604020202020204" pitchFamily="34" charset="0"/>
            </a:endParaRPr>
          </a:p>
        </p:txBody>
      </p:sp>
      <p:pic>
        <p:nvPicPr>
          <p:cNvPr id="10" name="Picture 9" descr="A kitchen with wooden cabinets and a window&#10;&#10;Description automatically generated">
            <a:extLst>
              <a:ext uri="{FF2B5EF4-FFF2-40B4-BE49-F238E27FC236}">
                <a16:creationId xmlns:a16="http://schemas.microsoft.com/office/drawing/2014/main" id="{581C46DA-DD66-4F4F-91AE-1676F239B7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861" y="3363912"/>
            <a:ext cx="3312643" cy="24844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A dining room table&#10;&#10;Description automatically generated">
            <a:extLst>
              <a:ext uri="{FF2B5EF4-FFF2-40B4-BE49-F238E27FC236}">
                <a16:creationId xmlns:a16="http://schemas.microsoft.com/office/drawing/2014/main" id="{1756855C-2FE6-4F02-9D7E-95895FDFE4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1812" y="800067"/>
            <a:ext cx="3505244" cy="26289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A room filled with furniture and a wood floor&#10;&#10;Description automatically generated">
            <a:extLst>
              <a:ext uri="{FF2B5EF4-FFF2-40B4-BE49-F238E27FC236}">
                <a16:creationId xmlns:a16="http://schemas.microsoft.com/office/drawing/2014/main" id="{7B321F1A-E3B3-421F-A52A-3DBF6A69122D}"/>
              </a:ext>
            </a:extLst>
          </p:cNvPr>
          <p:cNvPicPr>
            <a:picLocks noChangeAspect="1"/>
          </p:cNvPicPr>
          <p:nvPr/>
        </p:nvPicPr>
        <p:blipFill rotWithShape="1">
          <a:blip r:embed="rId5">
            <a:extLst>
              <a:ext uri="{28A0092B-C50C-407E-A947-70E740481C1C}">
                <a14:useLocalDpi xmlns:a14="http://schemas.microsoft.com/office/drawing/2010/main" val="0"/>
              </a:ext>
            </a:extLst>
          </a:blip>
          <a:srcRect l="-2031" t="13149" r="2031" b="603"/>
          <a:stretch/>
        </p:blipFill>
        <p:spPr>
          <a:xfrm>
            <a:off x="3960812" y="3306717"/>
            <a:ext cx="3929220" cy="25416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A picture containing rug&#10;&#10;Description automatically generated">
            <a:extLst>
              <a:ext uri="{FF2B5EF4-FFF2-40B4-BE49-F238E27FC236}">
                <a16:creationId xmlns:a16="http://schemas.microsoft.com/office/drawing/2014/main" id="{2E253F54-1F20-480E-B90E-AB9A42A73B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53920" y="3891319"/>
            <a:ext cx="2609435" cy="19570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0090536"/>
      </p:ext>
    </p:extLst>
  </p:cSld>
  <p:clrMapOvr>
    <a:masterClrMapping/>
  </p:clrMapOvr>
  <p:transition spd="med" advClick="0" advTm="10000">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7C64B3B-314A-4549-9787-97C5415E9282}"/>
              </a:ext>
            </a:extLst>
          </p:cNvPr>
          <p:cNvPicPr>
            <a:picLocks noGrp="1" noChangeAspect="1"/>
          </p:cNvPicPr>
          <p:nvPr>
            <p:ph sz="half" idx="1"/>
          </p:nvPr>
        </p:nvPicPr>
        <p:blipFill>
          <a:blip r:embed="rId2"/>
          <a:stretch>
            <a:fillRect/>
          </a:stretch>
        </p:blipFill>
        <p:spPr>
          <a:xfrm>
            <a:off x="782991" y="531102"/>
            <a:ext cx="862294" cy="1160277"/>
          </a:xfrm>
          <a:prstGeom prst="rect">
            <a:avLst/>
          </a:prstGeom>
          <a:noFill/>
        </p:spPr>
      </p:pic>
      <p:sp>
        <p:nvSpPr>
          <p:cNvPr id="8" name="Title 7">
            <a:extLst>
              <a:ext uri="{FF2B5EF4-FFF2-40B4-BE49-F238E27FC236}">
                <a16:creationId xmlns:a16="http://schemas.microsoft.com/office/drawing/2014/main" id="{B055916F-C499-4526-ACDA-9040297A0744}"/>
              </a:ext>
            </a:extLst>
          </p:cNvPr>
          <p:cNvSpPr>
            <a:spLocks noGrp="1"/>
          </p:cNvSpPr>
          <p:nvPr>
            <p:ph type="title"/>
          </p:nvPr>
        </p:nvSpPr>
        <p:spPr>
          <a:xfrm>
            <a:off x="1622706" y="495338"/>
            <a:ext cx="9751060" cy="1335694"/>
          </a:xfrm>
        </p:spPr>
        <p:txBody>
          <a:bodyPr>
            <a:normAutofit/>
          </a:bodyPr>
          <a:lstStyle/>
          <a:p>
            <a:r>
              <a:rPr lang="en-US" b="1" dirty="0">
                <a:latin typeface="Helvetica" panose="020B0604020202020204" pitchFamily="34" charset="0"/>
                <a:cs typeface="Helvetica" panose="020B0604020202020204" pitchFamily="34" charset="0"/>
              </a:rPr>
              <a:t>THE COURT HOUSE TODAY</a:t>
            </a:r>
            <a:br>
              <a:rPr lang="en-US" dirty="0"/>
            </a:br>
            <a:endParaRPr lang="en-US" dirty="0"/>
          </a:p>
        </p:txBody>
      </p:sp>
      <p:sp>
        <p:nvSpPr>
          <p:cNvPr id="6" name="Rectangle 5">
            <a:extLst>
              <a:ext uri="{FF2B5EF4-FFF2-40B4-BE49-F238E27FC236}">
                <a16:creationId xmlns:a16="http://schemas.microsoft.com/office/drawing/2014/main" id="{78B3E810-3E5E-459D-8B4C-C7744E504A4D}"/>
              </a:ext>
            </a:extLst>
          </p:cNvPr>
          <p:cNvSpPr/>
          <p:nvPr/>
        </p:nvSpPr>
        <p:spPr>
          <a:xfrm>
            <a:off x="1605878" y="1447800"/>
            <a:ext cx="6092825" cy="1569660"/>
          </a:xfrm>
          <a:prstGeom prst="rect">
            <a:avLst/>
          </a:prstGeom>
        </p:spPr>
        <p:txBody>
          <a:bodyPr>
            <a:spAutoFit/>
          </a:bodyPr>
          <a:lstStyle/>
          <a:p>
            <a:r>
              <a:rPr lang="en-US" sz="2400" i="1" dirty="0">
                <a:latin typeface="Helvetica" panose="020B0604020202020204" pitchFamily="34" charset="0"/>
                <a:cs typeface="Helvetica" panose="020B0604020202020204" pitchFamily="34" charset="0"/>
              </a:rPr>
              <a:t>Displays from the court and neighboring insurance and banking businesses can be found around the room.</a:t>
            </a:r>
            <a:endParaRPr lang="en-US" sz="2400" dirty="0">
              <a:latin typeface="Helvetica" panose="020B0604020202020204" pitchFamily="34" charset="0"/>
              <a:cs typeface="Helvetica" panose="020B0604020202020204" pitchFamily="34" charset="0"/>
            </a:endParaRPr>
          </a:p>
          <a:p>
            <a:endParaRPr lang="en-US" sz="2400" dirty="0">
              <a:latin typeface="Helvetica" panose="020B0604020202020204" pitchFamily="34" charset="0"/>
              <a:cs typeface="Helvetica" panose="020B0604020202020204" pitchFamily="34" charset="0"/>
            </a:endParaRPr>
          </a:p>
        </p:txBody>
      </p:sp>
      <p:pic>
        <p:nvPicPr>
          <p:cNvPr id="3" name="Picture 2" descr="A glass display case&#10;&#10;Description automatically generated">
            <a:extLst>
              <a:ext uri="{FF2B5EF4-FFF2-40B4-BE49-F238E27FC236}">
                <a16:creationId xmlns:a16="http://schemas.microsoft.com/office/drawing/2014/main" id="{FD88BCDC-C13D-441C-8A7F-AEC85DA35E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828" y="2978688"/>
            <a:ext cx="3660251" cy="27451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broken wooden chair&#10;&#10;Description automatically generated">
            <a:extLst>
              <a:ext uri="{FF2B5EF4-FFF2-40B4-BE49-F238E27FC236}">
                <a16:creationId xmlns:a16="http://schemas.microsoft.com/office/drawing/2014/main" id="{D55D9A9A-A51E-49E3-BDE5-4CA7E93265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3019" y="2978688"/>
            <a:ext cx="3648416" cy="27363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Text, whiteboard&#10;&#10;Description automatically generated">
            <a:extLst>
              <a:ext uri="{FF2B5EF4-FFF2-40B4-BE49-F238E27FC236}">
                <a16:creationId xmlns:a16="http://schemas.microsoft.com/office/drawing/2014/main" id="{6EEB86F1-86E6-4E05-B4EA-D983D1A5CDC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603" b="21490"/>
          <a:stretch/>
        </p:blipFill>
        <p:spPr>
          <a:xfrm>
            <a:off x="8416363" y="637495"/>
            <a:ext cx="2935495" cy="13356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a:extLst>
              <a:ext uri="{FF2B5EF4-FFF2-40B4-BE49-F238E27FC236}">
                <a16:creationId xmlns:a16="http://schemas.microsoft.com/office/drawing/2014/main" id="{5247BF90-87FE-4EB1-9C13-88AC6D6A0246}"/>
              </a:ext>
            </a:extLst>
          </p:cNvPr>
          <p:cNvSpPr/>
          <p:nvPr/>
        </p:nvSpPr>
        <p:spPr>
          <a:xfrm>
            <a:off x="7951435" y="2115345"/>
            <a:ext cx="3962400" cy="4247317"/>
          </a:xfrm>
          <a:prstGeom prst="rect">
            <a:avLst/>
          </a:prstGeom>
        </p:spPr>
        <p:txBody>
          <a:bodyPr wrap="square">
            <a:spAutoFit/>
          </a:bodyPr>
          <a:lstStyle/>
          <a:p>
            <a:pPr marL="285750" indent="-285750">
              <a:buFont typeface="Arial" panose="020B0604020202020204" pitchFamily="34" charset="0"/>
              <a:buChar char="•"/>
            </a:pPr>
            <a:r>
              <a:rPr lang="en-US" i="1" dirty="0">
                <a:latin typeface="Helvetica" panose="020B0604020202020204" pitchFamily="34" charset="0"/>
                <a:cs typeface="Helvetica" panose="020B0604020202020204" pitchFamily="34" charset="0"/>
              </a:rPr>
              <a:t>Seasonal displays of interest to Tolland County residents cycle through this space.</a:t>
            </a:r>
            <a:endParaRPr lang="en-US"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i="1" dirty="0">
                <a:latin typeface="Helvetica" panose="020B0604020202020204" pitchFamily="34" charset="0"/>
                <a:cs typeface="Helvetica" panose="020B0604020202020204" pitchFamily="34" charset="0"/>
              </a:rPr>
              <a:t>Curriculum-based programs for school children of all ages, including mock trials, are offered.</a:t>
            </a:r>
            <a:endParaRPr lang="en-US"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i="1" dirty="0">
                <a:latin typeface="Helvetica" panose="020B0604020202020204" pitchFamily="34" charset="0"/>
                <a:cs typeface="Helvetica" panose="020B0604020202020204" pitchFamily="34" charset="0"/>
              </a:rPr>
              <a:t>The Tolland County Bar Association holds events here.</a:t>
            </a:r>
            <a:endParaRPr lang="en-US"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i="1" dirty="0">
                <a:latin typeface="Helvetica" panose="020B0604020202020204" pitchFamily="34" charset="0"/>
                <a:cs typeface="Helvetica" panose="020B0604020202020204" pitchFamily="34" charset="0"/>
              </a:rPr>
              <a:t>Filmmakers from Connecticut and NYC use our facilities.</a:t>
            </a:r>
            <a:endParaRPr lang="en-US"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i="1" dirty="0">
                <a:latin typeface="Helvetica" panose="020B0604020202020204" pitchFamily="34" charset="0"/>
                <a:cs typeface="Helvetica" panose="020B0604020202020204" pitchFamily="34" charset="0"/>
              </a:rPr>
              <a:t>The society museums collaborate with the Smithsonian Magazine Day, CT Open House Day and Blue Star Military Families Program.</a:t>
            </a:r>
            <a:endParaRPr lang="en-US"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153468448"/>
      </p:ext>
    </p:extLst>
  </p:cSld>
  <p:clrMapOvr>
    <a:masterClrMapping/>
  </p:clrMapOvr>
  <p:transition spd="med" advClick="0" advTm="10000">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7C64B3B-314A-4549-9787-97C5415E9282}"/>
              </a:ext>
            </a:extLst>
          </p:cNvPr>
          <p:cNvPicPr>
            <a:picLocks noGrp="1" noChangeAspect="1"/>
          </p:cNvPicPr>
          <p:nvPr>
            <p:ph sz="half" idx="1"/>
          </p:nvPr>
        </p:nvPicPr>
        <p:blipFill>
          <a:blip r:embed="rId2"/>
          <a:stretch>
            <a:fillRect/>
          </a:stretch>
        </p:blipFill>
        <p:spPr>
          <a:xfrm>
            <a:off x="782991" y="531102"/>
            <a:ext cx="862294" cy="1160277"/>
          </a:xfrm>
          <a:prstGeom prst="rect">
            <a:avLst/>
          </a:prstGeom>
          <a:noFill/>
        </p:spPr>
      </p:pic>
      <p:sp>
        <p:nvSpPr>
          <p:cNvPr id="8" name="Title 7">
            <a:extLst>
              <a:ext uri="{FF2B5EF4-FFF2-40B4-BE49-F238E27FC236}">
                <a16:creationId xmlns:a16="http://schemas.microsoft.com/office/drawing/2014/main" id="{B055916F-C499-4526-ACDA-9040297A0744}"/>
              </a:ext>
            </a:extLst>
          </p:cNvPr>
          <p:cNvSpPr>
            <a:spLocks noGrp="1"/>
          </p:cNvSpPr>
          <p:nvPr>
            <p:ph type="title"/>
          </p:nvPr>
        </p:nvSpPr>
        <p:spPr>
          <a:xfrm>
            <a:off x="1622706" y="495338"/>
            <a:ext cx="9751060" cy="1335694"/>
          </a:xfrm>
        </p:spPr>
        <p:txBody>
          <a:bodyPr>
            <a:normAutofit/>
          </a:bodyPr>
          <a:lstStyle/>
          <a:p>
            <a:r>
              <a:rPr lang="en-US" b="1" dirty="0">
                <a:latin typeface="Helvetica" panose="020B0604020202020204" pitchFamily="34" charset="0"/>
                <a:cs typeface="Helvetica" panose="020B0604020202020204" pitchFamily="34" charset="0"/>
              </a:rPr>
              <a:t>THE COURT HOUSE TODAY</a:t>
            </a:r>
            <a:br>
              <a:rPr lang="en-US" dirty="0"/>
            </a:br>
            <a:endParaRPr lang="en-US" dirty="0"/>
          </a:p>
        </p:txBody>
      </p:sp>
      <p:sp>
        <p:nvSpPr>
          <p:cNvPr id="6" name="Rectangle 5">
            <a:extLst>
              <a:ext uri="{FF2B5EF4-FFF2-40B4-BE49-F238E27FC236}">
                <a16:creationId xmlns:a16="http://schemas.microsoft.com/office/drawing/2014/main" id="{78B3E810-3E5E-459D-8B4C-C7744E504A4D}"/>
              </a:ext>
            </a:extLst>
          </p:cNvPr>
          <p:cNvSpPr/>
          <p:nvPr/>
        </p:nvSpPr>
        <p:spPr>
          <a:xfrm>
            <a:off x="1622706" y="1322106"/>
            <a:ext cx="9958106" cy="1200329"/>
          </a:xfrm>
          <a:prstGeom prst="rect">
            <a:avLst/>
          </a:prstGeom>
        </p:spPr>
        <p:txBody>
          <a:bodyPr wrap="square">
            <a:spAutoFit/>
          </a:bodyPr>
          <a:lstStyle/>
          <a:p>
            <a:r>
              <a:rPr lang="en-US" sz="2400" i="1" dirty="0">
                <a:latin typeface="Helvetica" panose="020B0604020202020204" pitchFamily="34" charset="0"/>
                <a:cs typeface="Helvetica" panose="020B0604020202020204" pitchFamily="34" charset="0"/>
              </a:rPr>
              <a:t>The first floor is home to the French Canadian Genealogical Society of CT Research Center and Library.</a:t>
            </a:r>
          </a:p>
          <a:p>
            <a:endParaRPr lang="en-US" sz="2400" dirty="0">
              <a:latin typeface="Helvetica" panose="020B0604020202020204" pitchFamily="34" charset="0"/>
              <a:cs typeface="Helvetica" panose="020B0604020202020204" pitchFamily="34" charset="0"/>
            </a:endParaRPr>
          </a:p>
        </p:txBody>
      </p:sp>
      <p:pic>
        <p:nvPicPr>
          <p:cNvPr id="3" name="Picture 2" descr="A room filled with furniture and a book shelf&#10;&#10;Description automatically generated">
            <a:extLst>
              <a:ext uri="{FF2B5EF4-FFF2-40B4-BE49-F238E27FC236}">
                <a16:creationId xmlns:a16="http://schemas.microsoft.com/office/drawing/2014/main" id="{331D6F73-3A6F-423E-9C5B-BED0ECD6F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5073" y="2307850"/>
            <a:ext cx="4967436" cy="37255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sign on the side of a building&#10;&#10;Description automatically generated">
            <a:extLst>
              <a:ext uri="{FF2B5EF4-FFF2-40B4-BE49-F238E27FC236}">
                <a16:creationId xmlns:a16="http://schemas.microsoft.com/office/drawing/2014/main" id="{76C35960-5F8C-4486-87EF-5AE351FAD72B}"/>
              </a:ext>
            </a:extLst>
          </p:cNvPr>
          <p:cNvPicPr>
            <a:picLocks noChangeAspect="1"/>
          </p:cNvPicPr>
          <p:nvPr/>
        </p:nvPicPr>
        <p:blipFill rotWithShape="1">
          <a:blip r:embed="rId4">
            <a:extLst>
              <a:ext uri="{28A0092B-C50C-407E-A947-70E740481C1C}">
                <a14:useLocalDpi xmlns:a14="http://schemas.microsoft.com/office/drawing/2010/main" val="0"/>
              </a:ext>
            </a:extLst>
          </a:blip>
          <a:srcRect t="17493"/>
          <a:stretch/>
        </p:blipFill>
        <p:spPr>
          <a:xfrm>
            <a:off x="8650169" y="2901060"/>
            <a:ext cx="3162061" cy="28690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picture containing indoor, window, sitting, building&#10;&#10;Description automatically generated">
            <a:extLst>
              <a:ext uri="{FF2B5EF4-FFF2-40B4-BE49-F238E27FC236}">
                <a16:creationId xmlns:a16="http://schemas.microsoft.com/office/drawing/2014/main" id="{8A4DEF3B-6D06-4D52-B5AA-46630DF4FB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8691" y="2781953"/>
            <a:ext cx="3792824" cy="28446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86377078"/>
      </p:ext>
    </p:extLst>
  </p:cSld>
  <p:clrMapOvr>
    <a:masterClrMapping/>
  </p:clrMapOvr>
  <p:transition spd="med" advClick="0" advTm="10000">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7C64B3B-314A-4549-9787-97C5415E9282}"/>
              </a:ext>
            </a:extLst>
          </p:cNvPr>
          <p:cNvPicPr>
            <a:picLocks noGrp="1" noChangeAspect="1"/>
          </p:cNvPicPr>
          <p:nvPr>
            <p:ph sz="half" idx="1"/>
          </p:nvPr>
        </p:nvPicPr>
        <p:blipFill>
          <a:blip r:embed="rId2"/>
          <a:stretch>
            <a:fillRect/>
          </a:stretch>
        </p:blipFill>
        <p:spPr>
          <a:xfrm>
            <a:off x="776323" y="489723"/>
            <a:ext cx="862294" cy="1160277"/>
          </a:xfrm>
          <a:prstGeom prst="rect">
            <a:avLst/>
          </a:prstGeom>
          <a:noFill/>
        </p:spPr>
      </p:pic>
      <p:sp>
        <p:nvSpPr>
          <p:cNvPr id="8" name="Title 7">
            <a:extLst>
              <a:ext uri="{FF2B5EF4-FFF2-40B4-BE49-F238E27FC236}">
                <a16:creationId xmlns:a16="http://schemas.microsoft.com/office/drawing/2014/main" id="{B055916F-C499-4526-ACDA-9040297A0744}"/>
              </a:ext>
            </a:extLst>
          </p:cNvPr>
          <p:cNvSpPr>
            <a:spLocks noGrp="1"/>
          </p:cNvSpPr>
          <p:nvPr>
            <p:ph type="title"/>
          </p:nvPr>
        </p:nvSpPr>
        <p:spPr>
          <a:xfrm>
            <a:off x="1622706" y="495338"/>
            <a:ext cx="9751060" cy="1335694"/>
          </a:xfrm>
        </p:spPr>
        <p:txBody>
          <a:bodyPr>
            <a:normAutofit/>
          </a:bodyPr>
          <a:lstStyle/>
          <a:p>
            <a:r>
              <a:rPr lang="en-US" b="1" dirty="0">
                <a:latin typeface="Helvetica" panose="020B0604020202020204" pitchFamily="34" charset="0"/>
                <a:cs typeface="Helvetica" panose="020B0604020202020204" pitchFamily="34" charset="0"/>
              </a:rPr>
              <a:t>THE COURT HOUSE TODAY</a:t>
            </a:r>
            <a:br>
              <a:rPr lang="en-US" dirty="0"/>
            </a:br>
            <a:endParaRPr lang="en-US" dirty="0"/>
          </a:p>
        </p:txBody>
      </p:sp>
      <p:sp>
        <p:nvSpPr>
          <p:cNvPr id="6" name="Rectangle 5">
            <a:extLst>
              <a:ext uri="{FF2B5EF4-FFF2-40B4-BE49-F238E27FC236}">
                <a16:creationId xmlns:a16="http://schemas.microsoft.com/office/drawing/2014/main" id="{78B3E810-3E5E-459D-8B4C-C7744E504A4D}"/>
              </a:ext>
            </a:extLst>
          </p:cNvPr>
          <p:cNvSpPr/>
          <p:nvPr/>
        </p:nvSpPr>
        <p:spPr>
          <a:xfrm>
            <a:off x="1645285" y="1371080"/>
            <a:ext cx="8434106" cy="830997"/>
          </a:xfrm>
          <a:prstGeom prst="rect">
            <a:avLst/>
          </a:prstGeom>
        </p:spPr>
        <p:txBody>
          <a:bodyPr wrap="square">
            <a:spAutoFit/>
          </a:bodyPr>
          <a:lstStyle/>
          <a:p>
            <a:r>
              <a:rPr lang="en-US" sz="2400" i="1" dirty="0">
                <a:latin typeface="Helvetica" panose="020B0604020202020204" pitchFamily="34" charset="0"/>
                <a:cs typeface="Helvetica" panose="020B0604020202020204" pitchFamily="34" charset="0"/>
              </a:rPr>
              <a:t>Two hundred years ago a new court house was built upon this solid foundation. </a:t>
            </a:r>
            <a:endParaRPr lang="en-US" sz="2400" dirty="0">
              <a:latin typeface="Helvetica" panose="020B0604020202020204" pitchFamily="34" charset="0"/>
              <a:cs typeface="Helvetica" panose="020B0604020202020204" pitchFamily="34" charset="0"/>
            </a:endParaRPr>
          </a:p>
        </p:txBody>
      </p:sp>
      <p:pic>
        <p:nvPicPr>
          <p:cNvPr id="3" name="Picture 2" descr="A stone wall&#10;&#10;Description automatically generated">
            <a:extLst>
              <a:ext uri="{FF2B5EF4-FFF2-40B4-BE49-F238E27FC236}">
                <a16:creationId xmlns:a16="http://schemas.microsoft.com/office/drawing/2014/main" id="{9091F4AA-0582-424D-AFFC-CEB9C310CC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389" y="2433469"/>
            <a:ext cx="3530600" cy="2647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picture containing building, indoor, room, sitting&#10;&#10;Description automatically generated">
            <a:extLst>
              <a:ext uri="{FF2B5EF4-FFF2-40B4-BE49-F238E27FC236}">
                <a16:creationId xmlns:a16="http://schemas.microsoft.com/office/drawing/2014/main" id="{B32AB80D-1107-4349-8D82-053A10E75A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0412" y="2578520"/>
            <a:ext cx="3530600" cy="2647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picture containing building, sitting, bench, person&#10;&#10;Description automatically generated">
            <a:extLst>
              <a:ext uri="{FF2B5EF4-FFF2-40B4-BE49-F238E27FC236}">
                <a16:creationId xmlns:a16="http://schemas.microsoft.com/office/drawing/2014/main" id="{37AC0BFC-3E71-43B7-89B0-6474C3894904}"/>
              </a:ext>
            </a:extLst>
          </p:cNvPr>
          <p:cNvPicPr>
            <a:picLocks noChangeAspect="1"/>
          </p:cNvPicPr>
          <p:nvPr/>
        </p:nvPicPr>
        <p:blipFill rotWithShape="1">
          <a:blip r:embed="rId5">
            <a:extLst>
              <a:ext uri="{28A0092B-C50C-407E-A947-70E740481C1C}">
                <a14:useLocalDpi xmlns:a14="http://schemas.microsoft.com/office/drawing/2010/main" val="0"/>
              </a:ext>
            </a:extLst>
          </a:blip>
          <a:srcRect t="23565" b="32673"/>
          <a:stretch/>
        </p:blipFill>
        <p:spPr>
          <a:xfrm>
            <a:off x="2823844" y="5226470"/>
            <a:ext cx="3530600" cy="11588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a:extLst>
              <a:ext uri="{FF2B5EF4-FFF2-40B4-BE49-F238E27FC236}">
                <a16:creationId xmlns:a16="http://schemas.microsoft.com/office/drawing/2014/main" id="{DCDC8EDE-3C32-4E4A-AD8D-7A063CC15578}"/>
              </a:ext>
            </a:extLst>
          </p:cNvPr>
          <p:cNvSpPr/>
          <p:nvPr/>
        </p:nvSpPr>
        <p:spPr>
          <a:xfrm>
            <a:off x="8379741" y="2133600"/>
            <a:ext cx="3177259" cy="3970318"/>
          </a:xfrm>
          <a:prstGeom prst="rect">
            <a:avLst/>
          </a:prstGeom>
        </p:spPr>
        <p:txBody>
          <a:bodyPr wrap="square">
            <a:spAutoFit/>
          </a:bodyPr>
          <a:lstStyle/>
          <a:p>
            <a:r>
              <a:rPr lang="en-US" i="1" dirty="0"/>
              <a:t>It was two stories high with wide board floors, abandoning the earthen floors of the former structure situated on the Green. It was crowned with a domed cupola to establish its significance as a civic structure in the center of the town green, at the crossroads between New York and Boston and Springfield and the coast. This was significant to a new and growing county. </a:t>
            </a:r>
            <a:endParaRPr lang="en-US" dirty="0"/>
          </a:p>
        </p:txBody>
      </p:sp>
    </p:spTree>
    <p:extLst>
      <p:ext uri="{BB962C8B-B14F-4D97-AF65-F5344CB8AC3E}">
        <p14:creationId xmlns:p14="http://schemas.microsoft.com/office/powerpoint/2010/main" val="3534273439"/>
      </p:ext>
    </p:extLst>
  </p:cSld>
  <p:clrMapOvr>
    <a:masterClrMapping/>
  </p:clrMapOvr>
  <p:transition spd="med" advClick="0" advTm="10000">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3412" y="682182"/>
            <a:ext cx="9751060" cy="863600"/>
          </a:xfrm>
        </p:spPr>
        <p:txBody>
          <a:bodyPr/>
          <a:lstStyle/>
          <a:p>
            <a:r>
              <a:rPr lang="en-US" b="1" dirty="0">
                <a:latin typeface="Helvetica" panose="020B0604020202020204" pitchFamily="34" charset="0"/>
                <a:cs typeface="Helvetica" panose="020B0604020202020204" pitchFamily="34" charset="0"/>
              </a:rPr>
              <a:t>HOW CAN YOU HELP? </a:t>
            </a:r>
            <a:endParaRPr lang="en-US" dirty="0">
              <a:latin typeface="Helvetica" panose="020B0604020202020204" pitchFamily="34" charset="0"/>
              <a:cs typeface="Helvetica" panose="020B0604020202020204" pitchFamily="34" charset="0"/>
            </a:endParaRPr>
          </a:p>
        </p:txBody>
      </p:sp>
      <p:sp>
        <p:nvSpPr>
          <p:cNvPr id="4" name="Content Placeholder 3"/>
          <p:cNvSpPr>
            <a:spLocks noGrp="1"/>
          </p:cNvSpPr>
          <p:nvPr>
            <p:ph sz="half" idx="2"/>
          </p:nvPr>
        </p:nvSpPr>
        <p:spPr>
          <a:xfrm>
            <a:off x="1743946" y="2129737"/>
            <a:ext cx="9182100" cy="3755582"/>
          </a:xfrm>
        </p:spPr>
        <p:txBody>
          <a:bodyPr>
            <a:normAutofit fontScale="92500"/>
          </a:bodyPr>
          <a:lstStyle/>
          <a:p>
            <a:r>
              <a:rPr lang="en-US" sz="2800" b="1" dirty="0"/>
              <a:t>GIVE! Any little bit helps. Donations are tax-deductible. </a:t>
            </a:r>
            <a:endParaRPr lang="en-US" sz="2800" dirty="0"/>
          </a:p>
          <a:p>
            <a:r>
              <a:rPr lang="en-US" sz="2800" b="1" dirty="0"/>
              <a:t>GET INVOLVED! </a:t>
            </a:r>
            <a:r>
              <a:rPr lang="en-US" sz="2800" dirty="0"/>
              <a:t>Volunteer for the historical society and become a member.</a:t>
            </a:r>
          </a:p>
          <a:p>
            <a:r>
              <a:rPr lang="en-US" sz="2800" b="1" dirty="0"/>
              <a:t>CARE! </a:t>
            </a:r>
            <a:r>
              <a:rPr lang="en-US" sz="2800" dirty="0"/>
              <a:t>Support your community by caring about our history! </a:t>
            </a:r>
          </a:p>
          <a:p>
            <a:r>
              <a:rPr lang="en-US" sz="2800" b="1" dirty="0"/>
              <a:t>BEYOND! </a:t>
            </a:r>
            <a:r>
              <a:rPr lang="en-US" sz="2800" dirty="0"/>
              <a:t>Further our cause by talking with residents and businesses to get the word out on this historic project. </a:t>
            </a:r>
          </a:p>
          <a:p>
            <a:endParaRPr lang="en-US" sz="2800" dirty="0"/>
          </a:p>
        </p:txBody>
      </p:sp>
      <p:pic>
        <p:nvPicPr>
          <p:cNvPr id="5" name="Content Placeholder 6">
            <a:extLst>
              <a:ext uri="{FF2B5EF4-FFF2-40B4-BE49-F238E27FC236}">
                <a16:creationId xmlns:a16="http://schemas.microsoft.com/office/drawing/2014/main" id="{529CF163-33C3-4778-B44B-DDFE999BBDD3}"/>
              </a:ext>
            </a:extLst>
          </p:cNvPr>
          <p:cNvPicPr>
            <a:picLocks noChangeAspect="1"/>
          </p:cNvPicPr>
          <p:nvPr/>
        </p:nvPicPr>
        <p:blipFill>
          <a:blip r:embed="rId2"/>
          <a:stretch>
            <a:fillRect/>
          </a:stretch>
        </p:blipFill>
        <p:spPr>
          <a:xfrm>
            <a:off x="760412" y="500764"/>
            <a:ext cx="911462" cy="1226436"/>
          </a:xfrm>
          <a:prstGeom prst="rect">
            <a:avLst/>
          </a:prstGeom>
          <a:noFill/>
        </p:spPr>
      </p:pic>
      <p:sp>
        <p:nvSpPr>
          <p:cNvPr id="3" name="TextBox 2">
            <a:extLst>
              <a:ext uri="{FF2B5EF4-FFF2-40B4-BE49-F238E27FC236}">
                <a16:creationId xmlns:a16="http://schemas.microsoft.com/office/drawing/2014/main" id="{255E8084-820E-40CF-A46F-68C1AD45517A}"/>
              </a:ext>
            </a:extLst>
          </p:cNvPr>
          <p:cNvSpPr txBox="1"/>
          <p:nvPr/>
        </p:nvSpPr>
        <p:spPr>
          <a:xfrm>
            <a:off x="1709974" y="5791570"/>
            <a:ext cx="8804038" cy="646331"/>
          </a:xfrm>
          <a:prstGeom prst="rect">
            <a:avLst/>
          </a:prstGeom>
          <a:noFill/>
        </p:spPr>
        <p:txBody>
          <a:bodyPr wrap="square" rtlCol="0">
            <a:spAutoFit/>
          </a:bodyPr>
          <a:lstStyle/>
          <a:p>
            <a:r>
              <a:rPr lang="en-US" dirty="0"/>
              <a:t>Find us on Facebook, </a:t>
            </a:r>
            <a:r>
              <a:rPr lang="en-US" dirty="0">
                <a:hlinkClick r:id="rId3"/>
              </a:rPr>
              <a:t>http://tollandhistorical.org/</a:t>
            </a:r>
            <a:endParaRPr lang="en-US" dirty="0"/>
          </a:p>
          <a:p>
            <a:r>
              <a:rPr lang="en-US" dirty="0"/>
              <a:t>Tolland Historical Society, P.O. Box 107, Tolland, CT 06084  </a:t>
            </a:r>
          </a:p>
        </p:txBody>
      </p:sp>
      <p:sp>
        <p:nvSpPr>
          <p:cNvPr id="6" name="Rectangle 5">
            <a:extLst>
              <a:ext uri="{FF2B5EF4-FFF2-40B4-BE49-F238E27FC236}">
                <a16:creationId xmlns:a16="http://schemas.microsoft.com/office/drawing/2014/main" id="{6750A566-4324-446A-B165-C1454E96FC18}"/>
              </a:ext>
            </a:extLst>
          </p:cNvPr>
          <p:cNvSpPr/>
          <p:nvPr/>
        </p:nvSpPr>
        <p:spPr>
          <a:xfrm>
            <a:off x="620830" y="5454134"/>
            <a:ext cx="1482522" cy="461665"/>
          </a:xfrm>
          <a:prstGeom prst="rect">
            <a:avLst/>
          </a:prstGeom>
        </p:spPr>
        <p:txBody>
          <a:bodyPr wrap="none">
            <a:spAutoFit/>
          </a:bodyPr>
          <a:lstStyle/>
          <a:p>
            <a:r>
              <a:rPr lang="en-US" sz="2400" b="1" dirty="0"/>
              <a:t>Contact: </a:t>
            </a:r>
          </a:p>
        </p:txBody>
      </p:sp>
    </p:spTree>
    <p:extLst>
      <p:ext uri="{BB962C8B-B14F-4D97-AF65-F5344CB8AC3E}">
        <p14:creationId xmlns:p14="http://schemas.microsoft.com/office/powerpoint/2010/main" val="4181297464"/>
      </p:ext>
    </p:extLst>
  </p:cSld>
  <p:clrMapOvr>
    <a:masterClrMapping/>
  </p:clrMapOvr>
  <p:transition spd="med" advClick="0" advTm="10000">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8212" y="512452"/>
            <a:ext cx="9751060" cy="1087748"/>
          </a:xfrm>
        </p:spPr>
        <p:txBody>
          <a:bodyPr/>
          <a:lstStyle/>
          <a:p>
            <a:r>
              <a:rPr lang="en-US" b="1" dirty="0">
                <a:latin typeface="Helvetica" panose="020B0604020202020204" pitchFamily="34" charset="0"/>
                <a:cs typeface="Helvetica" panose="020B0604020202020204" pitchFamily="34" charset="0"/>
              </a:rPr>
              <a:t>SUPPORT YOUR COMMUNITY</a:t>
            </a:r>
            <a:endParaRPr lang="en-US" dirty="0">
              <a:latin typeface="Helvetica" panose="020B0604020202020204" pitchFamily="34" charset="0"/>
              <a:cs typeface="Helvetica" panose="020B0604020202020204" pitchFamily="34" charset="0"/>
            </a:endParaRPr>
          </a:p>
        </p:txBody>
      </p:sp>
      <p:pic>
        <p:nvPicPr>
          <p:cNvPr id="3" name="Picture 2">
            <a:extLst>
              <a:ext uri="{FF2B5EF4-FFF2-40B4-BE49-F238E27FC236}">
                <a16:creationId xmlns:a16="http://schemas.microsoft.com/office/drawing/2014/main" id="{7DCD59D0-8349-4D08-BA06-26B159D9D626}"/>
              </a:ext>
            </a:extLst>
          </p:cNvPr>
          <p:cNvPicPr>
            <a:picLocks noChangeAspect="1"/>
          </p:cNvPicPr>
          <p:nvPr/>
        </p:nvPicPr>
        <p:blipFill>
          <a:blip r:embed="rId2"/>
          <a:stretch>
            <a:fillRect/>
          </a:stretch>
        </p:blipFill>
        <p:spPr>
          <a:xfrm>
            <a:off x="720027" y="2130159"/>
            <a:ext cx="4459985" cy="3336345"/>
          </a:xfrm>
          <a:prstGeom prst="rect">
            <a:avLst/>
          </a:prstGeom>
        </p:spPr>
      </p:pic>
      <p:sp>
        <p:nvSpPr>
          <p:cNvPr id="4" name="Rectangle 3">
            <a:extLst>
              <a:ext uri="{FF2B5EF4-FFF2-40B4-BE49-F238E27FC236}">
                <a16:creationId xmlns:a16="http://schemas.microsoft.com/office/drawing/2014/main" id="{AC520615-9CFD-435C-80CE-64DEC704A0B0}"/>
              </a:ext>
            </a:extLst>
          </p:cNvPr>
          <p:cNvSpPr/>
          <p:nvPr/>
        </p:nvSpPr>
        <p:spPr>
          <a:xfrm>
            <a:off x="5180012" y="1905506"/>
            <a:ext cx="6092825" cy="4339650"/>
          </a:xfrm>
          <a:prstGeom prst="rect">
            <a:avLst/>
          </a:prstGeom>
        </p:spPr>
        <p:txBody>
          <a:bodyPr>
            <a:spAutoFit/>
          </a:bodyPr>
          <a:lstStyle/>
          <a:p>
            <a:r>
              <a:rPr lang="en-US" sz="2400" b="1" dirty="0">
                <a:solidFill>
                  <a:srgbClr val="000000"/>
                </a:solidFill>
                <a:latin typeface="Calibri" panose="020F0502020204030204" pitchFamily="34" charset="0"/>
              </a:rPr>
              <a:t>How to Donate:</a:t>
            </a:r>
            <a:endParaRPr lang="en-US" sz="2400" dirty="0">
              <a:solidFill>
                <a:srgbClr val="000000"/>
              </a:solidFill>
              <a:latin typeface="Calibri" panose="020F0502020204030204" pitchFamily="34" charset="0"/>
            </a:endParaRPr>
          </a:p>
          <a:p>
            <a:r>
              <a:rPr lang="en-US" sz="2400" dirty="0">
                <a:solidFill>
                  <a:srgbClr val="000000"/>
                </a:solidFill>
                <a:latin typeface="Calibri" panose="020F0502020204030204" pitchFamily="34" charset="0"/>
              </a:rPr>
              <a:t>Send check to Tolland Historical Society, </a:t>
            </a:r>
          </a:p>
          <a:p>
            <a:r>
              <a:rPr lang="en-US" sz="2400" dirty="0">
                <a:solidFill>
                  <a:srgbClr val="000000"/>
                </a:solidFill>
                <a:latin typeface="Calibri" panose="020F0502020204030204" pitchFamily="34" charset="0"/>
              </a:rPr>
              <a:t>P.O. Box 107, Tolland, CT 06084.</a:t>
            </a:r>
          </a:p>
          <a:p>
            <a:r>
              <a:rPr lang="en-US" dirty="0">
                <a:solidFill>
                  <a:srgbClr val="000000"/>
                </a:solidFill>
                <a:latin typeface="Calibri" panose="020F0502020204030204" pitchFamily="34" charset="0"/>
              </a:rPr>
              <a:t>(tax-deductible)</a:t>
            </a:r>
          </a:p>
          <a:p>
            <a:endParaRPr lang="en-US" dirty="0">
              <a:solidFill>
                <a:srgbClr val="000000"/>
              </a:solidFill>
              <a:latin typeface="Calibri" panose="020F0502020204030204" pitchFamily="34" charset="0"/>
            </a:endParaRPr>
          </a:p>
          <a:p>
            <a:r>
              <a:rPr lang="en-US" sz="2400" b="1" dirty="0">
                <a:solidFill>
                  <a:srgbClr val="000000"/>
                </a:solidFill>
                <a:latin typeface="Calibri" panose="020F0502020204030204" pitchFamily="34" charset="0"/>
              </a:rPr>
              <a:t>Volunteer: </a:t>
            </a:r>
            <a:r>
              <a:rPr lang="en-US" sz="2400" dirty="0">
                <a:solidFill>
                  <a:srgbClr val="000000"/>
                </a:solidFill>
                <a:latin typeface="Calibri" panose="020F0502020204030204" pitchFamily="34" charset="0"/>
              </a:rPr>
              <a:t>Contact Historical Society President Kathy Bach at </a:t>
            </a:r>
            <a:r>
              <a:rPr lang="en-US" sz="2400" dirty="0">
                <a:solidFill>
                  <a:srgbClr val="000000"/>
                </a:solidFill>
                <a:latin typeface="Calibri" panose="020F0502020204030204" pitchFamily="34" charset="0"/>
                <a:hlinkClick r:id="rId3"/>
              </a:rPr>
              <a:t>kwbach@gmail.com</a:t>
            </a:r>
            <a:r>
              <a:rPr lang="en-US" sz="2400" dirty="0">
                <a:solidFill>
                  <a:srgbClr val="000000"/>
                </a:solidFill>
                <a:latin typeface="Calibri" panose="020F0502020204030204" pitchFamily="34" charset="0"/>
              </a:rPr>
              <a:t>. </a:t>
            </a:r>
          </a:p>
          <a:p>
            <a:endParaRPr lang="en-US" sz="2400" dirty="0">
              <a:solidFill>
                <a:srgbClr val="000000"/>
              </a:solidFill>
              <a:latin typeface="Calibri" panose="020F0502020204030204" pitchFamily="34" charset="0"/>
            </a:endParaRPr>
          </a:p>
          <a:p>
            <a:r>
              <a:rPr lang="en-US" sz="2400" b="1" dirty="0">
                <a:solidFill>
                  <a:srgbClr val="000000"/>
                </a:solidFill>
                <a:latin typeface="Calibri" panose="020F0502020204030204" pitchFamily="34" charset="0"/>
              </a:rPr>
              <a:t>Support: </a:t>
            </a:r>
            <a:r>
              <a:rPr lang="en-US" sz="2400" dirty="0">
                <a:solidFill>
                  <a:srgbClr val="000000"/>
                </a:solidFill>
                <a:latin typeface="Calibri" panose="020F0502020204030204" pitchFamily="34" charset="0"/>
              </a:rPr>
              <a:t>Court House merchandise can be purchased at the Old Tolland County Jail Museum or the Tolland Red and White at 46 Tolland Green. </a:t>
            </a:r>
            <a:endParaRPr lang="en-US" sz="2400" dirty="0"/>
          </a:p>
        </p:txBody>
      </p:sp>
      <p:pic>
        <p:nvPicPr>
          <p:cNvPr id="5" name="Content Placeholder 6">
            <a:extLst>
              <a:ext uri="{FF2B5EF4-FFF2-40B4-BE49-F238E27FC236}">
                <a16:creationId xmlns:a16="http://schemas.microsoft.com/office/drawing/2014/main" id="{94B5399D-B2B3-40F0-89D3-6BE7164691A0}"/>
              </a:ext>
            </a:extLst>
          </p:cNvPr>
          <p:cNvPicPr>
            <a:picLocks noChangeAspect="1"/>
          </p:cNvPicPr>
          <p:nvPr/>
        </p:nvPicPr>
        <p:blipFill>
          <a:blip r:embed="rId4"/>
          <a:stretch>
            <a:fillRect/>
          </a:stretch>
        </p:blipFill>
        <p:spPr>
          <a:xfrm>
            <a:off x="912812" y="454416"/>
            <a:ext cx="911462" cy="1226436"/>
          </a:xfrm>
          <a:prstGeom prst="rect">
            <a:avLst/>
          </a:prstGeom>
          <a:noFill/>
        </p:spPr>
      </p:pic>
    </p:spTree>
    <p:extLst>
      <p:ext uri="{BB962C8B-B14F-4D97-AF65-F5344CB8AC3E}">
        <p14:creationId xmlns:p14="http://schemas.microsoft.com/office/powerpoint/2010/main" val="3819877332"/>
      </p:ext>
    </p:extLst>
  </p:cSld>
  <p:clrMapOvr>
    <a:masterClrMapping/>
  </p:clrMapOvr>
  <p:transition spd="med" advClick="0" advTm="10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barn(inVertical)">
                                      <p:cBhvr>
                                        <p:cTn id="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5837B6-7CA4-44D2-B04B-77F42E180B23}"/>
              </a:ext>
            </a:extLst>
          </p:cNvPr>
          <p:cNvPicPr/>
          <p:nvPr/>
        </p:nvPicPr>
        <p:blipFill rotWithShape="1">
          <a:blip r:embed="rId2">
            <a:extLst>
              <a:ext uri="{28A0092B-C50C-407E-A947-70E740481C1C}">
                <a14:useLocalDpi xmlns:a14="http://schemas.microsoft.com/office/drawing/2010/main" val="0"/>
              </a:ext>
            </a:extLst>
          </a:blip>
          <a:srcRect t="407" r="1" b="1"/>
          <a:stretch/>
        </p:blipFill>
        <p:spPr bwMode="auto">
          <a:xfrm>
            <a:off x="3198812" y="2667000"/>
            <a:ext cx="6000750" cy="375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itle 1">
            <a:extLst>
              <a:ext uri="{FF2B5EF4-FFF2-40B4-BE49-F238E27FC236}">
                <a16:creationId xmlns:a16="http://schemas.microsoft.com/office/drawing/2014/main" id="{34F0822E-9196-40A4-8648-363DB80BBFF0}"/>
              </a:ext>
            </a:extLst>
          </p:cNvPr>
          <p:cNvSpPr>
            <a:spLocks noGrp="1"/>
          </p:cNvSpPr>
          <p:nvPr>
            <p:ph type="title"/>
          </p:nvPr>
        </p:nvSpPr>
        <p:spPr>
          <a:xfrm>
            <a:off x="1370012" y="914400"/>
            <a:ext cx="10134600" cy="1676400"/>
          </a:xfrm>
        </p:spPr>
        <p:txBody>
          <a:bodyPr>
            <a:noAutofit/>
          </a:bodyPr>
          <a:lstStyle/>
          <a:p>
            <a:pPr>
              <a:spcAft>
                <a:spcPts val="600"/>
              </a:spcAft>
            </a:pPr>
            <a:r>
              <a:rPr lang="en-US" sz="4400" b="1" i="1" dirty="0">
                <a:latin typeface="Footlight MT Light" panose="0204060206030A020304" pitchFamily="18" charset="0"/>
                <a:cs typeface="Helvetica" panose="020B0604020202020204" pitchFamily="34" charset="0"/>
              </a:rPr>
              <a:t>Our forefathers built this town. It’s up to us to preserve it. Let’s invest in the future.  Just as they did. </a:t>
            </a:r>
          </a:p>
        </p:txBody>
      </p:sp>
    </p:spTree>
    <p:extLst>
      <p:ext uri="{BB962C8B-B14F-4D97-AF65-F5344CB8AC3E}">
        <p14:creationId xmlns:p14="http://schemas.microsoft.com/office/powerpoint/2010/main" val="291289470"/>
      </p:ext>
    </p:extLst>
  </p:cSld>
  <p:clrMapOvr>
    <a:masterClrMapping/>
  </p:clrMapOvr>
  <p:transition spd="med" advClick="0" advTm="10000">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4F0822E-9196-40A4-8648-363DB80BBFF0}"/>
              </a:ext>
            </a:extLst>
          </p:cNvPr>
          <p:cNvSpPr>
            <a:spLocks noGrp="1"/>
          </p:cNvSpPr>
          <p:nvPr>
            <p:ph type="title"/>
          </p:nvPr>
        </p:nvSpPr>
        <p:spPr>
          <a:xfrm>
            <a:off x="484439" y="502920"/>
            <a:ext cx="10744200" cy="914400"/>
          </a:xfrm>
        </p:spPr>
        <p:txBody>
          <a:bodyPr>
            <a:noAutofit/>
          </a:bodyPr>
          <a:lstStyle/>
          <a:p>
            <a:pPr>
              <a:spcAft>
                <a:spcPts val="600"/>
              </a:spcAft>
            </a:pPr>
            <a:r>
              <a:rPr lang="en-US" sz="4400" b="1" i="1" dirty="0">
                <a:latin typeface="Footlight MT Light" panose="0204060206030A020304" pitchFamily="18" charset="0"/>
                <a:cs typeface="Helvetica" panose="020B0604020202020204" pitchFamily="34" charset="0"/>
              </a:rPr>
              <a:t>Thank you to Tolland Historical Society Board </a:t>
            </a:r>
          </a:p>
        </p:txBody>
      </p:sp>
      <p:sp>
        <p:nvSpPr>
          <p:cNvPr id="3" name="Rectangle 2">
            <a:extLst>
              <a:ext uri="{FF2B5EF4-FFF2-40B4-BE49-F238E27FC236}">
                <a16:creationId xmlns:a16="http://schemas.microsoft.com/office/drawing/2014/main" id="{DD1FA05C-A825-44B4-A352-E36ECB224FB8}"/>
              </a:ext>
            </a:extLst>
          </p:cNvPr>
          <p:cNvSpPr/>
          <p:nvPr/>
        </p:nvSpPr>
        <p:spPr>
          <a:xfrm>
            <a:off x="465707" y="1057309"/>
            <a:ext cx="6092825" cy="5800691"/>
          </a:xfrm>
          <a:prstGeom prst="rect">
            <a:avLst/>
          </a:prstGeom>
        </p:spPr>
        <p:txBody>
          <a:bodyPr>
            <a:spAutoFit/>
          </a:bodyPr>
          <a:lstStyle/>
          <a:p>
            <a:pPr>
              <a:lnSpc>
                <a:spcPct val="115000"/>
              </a:lnSpc>
            </a:pPr>
            <a:r>
              <a:rPr lang="en-US" b="1" dirty="0">
                <a:latin typeface="Times New Roman" panose="02020603050405020304" pitchFamily="18" charset="0"/>
                <a:ea typeface="Calibri" panose="020F0502020204030204" pitchFamily="34" charset="0"/>
              </a:rPr>
              <a:t> </a:t>
            </a:r>
            <a:endParaRPr lang="en-US" sz="3600" dirty="0">
              <a:latin typeface="Times New Roman" panose="02020603050405020304" pitchFamily="18" charset="0"/>
              <a:ea typeface="Calibri" panose="020F0502020204030204" pitchFamily="34" charset="0"/>
            </a:endParaRPr>
          </a:p>
          <a:p>
            <a:pPr>
              <a:lnSpc>
                <a:spcPct val="115000"/>
              </a:lnSpc>
            </a:pPr>
            <a:r>
              <a:rPr lang="en-US" b="1" dirty="0">
                <a:latin typeface="Times New Roman" panose="02020603050405020304" pitchFamily="18" charset="0"/>
                <a:ea typeface="Calibri" panose="020F0502020204030204" pitchFamily="34" charset="0"/>
              </a:rPr>
              <a:t>Governing Board Officers:</a:t>
            </a:r>
            <a:endParaRPr lang="en-US" sz="3600" dirty="0">
              <a:latin typeface="Times New Roman" panose="02020603050405020304" pitchFamily="18" charset="0"/>
              <a:ea typeface="Calibri" panose="020F0502020204030204" pitchFamily="34" charset="0"/>
            </a:endParaRPr>
          </a:p>
          <a:p>
            <a:pPr>
              <a:lnSpc>
                <a:spcPct val="115000"/>
              </a:lnSpc>
              <a:tabLst>
                <a:tab pos="2286000" algn="l"/>
              </a:tabLst>
            </a:pPr>
            <a:r>
              <a:rPr lang="en-US" dirty="0">
                <a:latin typeface="Times New Roman" panose="02020603050405020304" pitchFamily="18" charset="0"/>
                <a:ea typeface="Calibri" panose="020F0502020204030204" pitchFamily="34" charset="0"/>
              </a:rPr>
              <a:t>President	Kathy Bach</a:t>
            </a:r>
            <a:endParaRPr lang="en-US" sz="3600" dirty="0">
              <a:latin typeface="Times New Roman" panose="02020603050405020304" pitchFamily="18" charset="0"/>
              <a:ea typeface="Calibri" panose="020F0502020204030204" pitchFamily="34" charset="0"/>
            </a:endParaRPr>
          </a:p>
          <a:p>
            <a:pPr>
              <a:lnSpc>
                <a:spcPct val="115000"/>
              </a:lnSpc>
              <a:tabLst>
                <a:tab pos="2286000" algn="l"/>
              </a:tabLst>
            </a:pPr>
            <a:r>
              <a:rPr lang="en-US" dirty="0">
                <a:latin typeface="Times New Roman" panose="02020603050405020304" pitchFamily="18" charset="0"/>
                <a:ea typeface="Calibri" panose="020F0502020204030204" pitchFamily="34" charset="0"/>
              </a:rPr>
              <a:t>Vice President	Celeste </a:t>
            </a:r>
            <a:r>
              <a:rPr lang="en-US" dirty="0" err="1">
                <a:latin typeface="Times New Roman" panose="02020603050405020304" pitchFamily="18" charset="0"/>
                <a:ea typeface="Calibri" panose="020F0502020204030204" pitchFamily="34" charset="0"/>
              </a:rPr>
              <a:t>Senechal</a:t>
            </a:r>
            <a:r>
              <a:rPr lang="en-US" dirty="0">
                <a:latin typeface="Times New Roman" panose="02020603050405020304" pitchFamily="18" charset="0"/>
                <a:ea typeface="Calibri" panose="020F0502020204030204" pitchFamily="34" charset="0"/>
              </a:rPr>
              <a:t>	</a:t>
            </a:r>
            <a:endParaRPr lang="en-US" sz="3600" dirty="0">
              <a:latin typeface="Times New Roman" panose="02020603050405020304" pitchFamily="18" charset="0"/>
              <a:ea typeface="Calibri" panose="020F0502020204030204" pitchFamily="34" charset="0"/>
            </a:endParaRPr>
          </a:p>
          <a:p>
            <a:pPr>
              <a:lnSpc>
                <a:spcPct val="115000"/>
              </a:lnSpc>
              <a:tabLst>
                <a:tab pos="2286000" algn="l"/>
              </a:tabLst>
            </a:pPr>
            <a:r>
              <a:rPr lang="en-US" dirty="0">
                <a:latin typeface="Times New Roman" panose="02020603050405020304" pitchFamily="18" charset="0"/>
                <a:ea typeface="Calibri" panose="020F0502020204030204" pitchFamily="34" charset="0"/>
              </a:rPr>
              <a:t>Secretary	Kate Farrish</a:t>
            </a:r>
            <a:endParaRPr lang="en-US" sz="3600" dirty="0">
              <a:latin typeface="Times New Roman" panose="02020603050405020304" pitchFamily="18" charset="0"/>
              <a:ea typeface="Calibri" panose="020F0502020204030204" pitchFamily="34" charset="0"/>
            </a:endParaRPr>
          </a:p>
          <a:p>
            <a:pPr>
              <a:lnSpc>
                <a:spcPct val="115000"/>
              </a:lnSpc>
              <a:tabLst>
                <a:tab pos="2286000" algn="l"/>
              </a:tabLst>
            </a:pPr>
            <a:r>
              <a:rPr lang="en-US" dirty="0">
                <a:latin typeface="Times New Roman" panose="02020603050405020304" pitchFamily="18" charset="0"/>
                <a:ea typeface="Calibri" panose="020F0502020204030204" pitchFamily="34" charset="0"/>
              </a:rPr>
              <a:t>Treasurer	Katie </a:t>
            </a:r>
            <a:r>
              <a:rPr lang="en-US" dirty="0" err="1">
                <a:latin typeface="Times New Roman" panose="02020603050405020304" pitchFamily="18" charset="0"/>
                <a:ea typeface="Calibri" panose="020F0502020204030204" pitchFamily="34" charset="0"/>
              </a:rPr>
              <a:t>Fratoni</a:t>
            </a:r>
            <a:endParaRPr lang="en-US" sz="3600" dirty="0">
              <a:latin typeface="Times New Roman" panose="02020603050405020304" pitchFamily="18" charset="0"/>
              <a:ea typeface="Calibri" panose="020F0502020204030204" pitchFamily="34" charset="0"/>
            </a:endParaRPr>
          </a:p>
          <a:p>
            <a:pPr>
              <a:lnSpc>
                <a:spcPct val="115000"/>
              </a:lnSpc>
              <a:tabLst>
                <a:tab pos="2286000" algn="l"/>
              </a:tabLst>
            </a:pPr>
            <a:r>
              <a:rPr lang="en-US" dirty="0">
                <a:latin typeface="Times New Roman" panose="02020603050405020304" pitchFamily="18" charset="0"/>
                <a:ea typeface="Calibri" panose="020F0502020204030204" pitchFamily="34" charset="0"/>
              </a:rPr>
              <a:t>Deputy Treasurer	Al </a:t>
            </a:r>
            <a:r>
              <a:rPr lang="en-US" dirty="0" err="1">
                <a:latin typeface="Times New Roman" panose="02020603050405020304" pitchFamily="18" charset="0"/>
                <a:ea typeface="Calibri" panose="020F0502020204030204" pitchFamily="34" charset="0"/>
              </a:rPr>
              <a:t>Fratoni</a:t>
            </a:r>
            <a:endParaRPr lang="en-US" sz="3600" dirty="0">
              <a:latin typeface="Times New Roman" panose="02020603050405020304" pitchFamily="18" charset="0"/>
              <a:ea typeface="Calibri" panose="020F0502020204030204" pitchFamily="34" charset="0"/>
            </a:endParaRPr>
          </a:p>
          <a:p>
            <a:pPr>
              <a:lnSpc>
                <a:spcPct val="115000"/>
              </a:lnSpc>
            </a:pPr>
            <a:r>
              <a:rPr lang="en-US" b="1" dirty="0">
                <a:latin typeface="Times New Roman" panose="02020603050405020304" pitchFamily="18" charset="0"/>
                <a:ea typeface="Calibri" panose="020F0502020204030204" pitchFamily="34" charset="0"/>
              </a:rPr>
              <a:t>Directors:</a:t>
            </a:r>
            <a:endParaRPr lang="en-US" sz="3600" dirty="0">
              <a:latin typeface="Times New Roman" panose="02020603050405020304" pitchFamily="18" charset="0"/>
              <a:ea typeface="Calibri" panose="020F0502020204030204" pitchFamily="34" charset="0"/>
            </a:endParaRPr>
          </a:p>
          <a:p>
            <a:pPr>
              <a:lnSpc>
                <a:spcPct val="115000"/>
              </a:lnSpc>
              <a:tabLst>
                <a:tab pos="2286000" algn="l"/>
              </a:tabLst>
            </a:pPr>
            <a:r>
              <a:rPr lang="en-US" dirty="0">
                <a:latin typeface="Times New Roman" panose="02020603050405020304" pitchFamily="18" charset="0"/>
                <a:ea typeface="Calibri" panose="020F0502020204030204" pitchFamily="34" charset="0"/>
              </a:rPr>
              <a:t>Benton Museum	Gail White Usher</a:t>
            </a:r>
            <a:endParaRPr lang="en-US" sz="3600" dirty="0">
              <a:latin typeface="Times New Roman" panose="02020603050405020304" pitchFamily="18" charset="0"/>
              <a:ea typeface="Calibri" panose="020F0502020204030204" pitchFamily="34" charset="0"/>
            </a:endParaRPr>
          </a:p>
          <a:p>
            <a:pPr>
              <a:lnSpc>
                <a:spcPct val="115000"/>
              </a:lnSpc>
              <a:tabLst>
                <a:tab pos="2286000" algn="l"/>
              </a:tabLst>
            </a:pPr>
            <a:r>
              <a:rPr lang="en-US" dirty="0">
                <a:latin typeface="Times New Roman" panose="02020603050405020304" pitchFamily="18" charset="0"/>
                <a:ea typeface="Calibri" panose="020F0502020204030204" pitchFamily="34" charset="0"/>
              </a:rPr>
              <a:t>Courthouse Museum 	Board</a:t>
            </a:r>
            <a:endParaRPr lang="en-US" sz="3600" dirty="0">
              <a:latin typeface="Times New Roman" panose="02020603050405020304" pitchFamily="18" charset="0"/>
              <a:ea typeface="Calibri" panose="020F0502020204030204" pitchFamily="34" charset="0"/>
            </a:endParaRPr>
          </a:p>
          <a:p>
            <a:pPr>
              <a:lnSpc>
                <a:spcPct val="115000"/>
              </a:lnSpc>
              <a:tabLst>
                <a:tab pos="2286000" algn="l"/>
              </a:tabLst>
            </a:pPr>
            <a:r>
              <a:rPr lang="en-US" dirty="0">
                <a:latin typeface="Times New Roman" panose="02020603050405020304" pitchFamily="18" charset="0"/>
                <a:ea typeface="Calibri" panose="020F0502020204030204" pitchFamily="34" charset="0"/>
              </a:rPr>
              <a:t>Jail Museum	Kathy Bach</a:t>
            </a:r>
            <a:endParaRPr lang="en-US" sz="3600" dirty="0">
              <a:latin typeface="Times New Roman" panose="02020603050405020304" pitchFamily="18" charset="0"/>
              <a:ea typeface="Calibri" panose="020F0502020204030204" pitchFamily="34" charset="0"/>
            </a:endParaRPr>
          </a:p>
          <a:p>
            <a:pPr>
              <a:lnSpc>
                <a:spcPct val="115000"/>
              </a:lnSpc>
              <a:tabLst>
                <a:tab pos="2286000" algn="l"/>
              </a:tabLst>
            </a:pPr>
            <a:r>
              <a:rPr lang="en-US" dirty="0">
                <a:latin typeface="Times New Roman" panose="02020603050405020304" pitchFamily="18" charset="0"/>
                <a:ea typeface="Calibri" panose="020F0502020204030204" pitchFamily="34" charset="0"/>
              </a:rPr>
              <a:t>Archives	Barbara Cook</a:t>
            </a:r>
          </a:p>
          <a:p>
            <a:pPr>
              <a:lnSpc>
                <a:spcPct val="115000"/>
              </a:lnSpc>
              <a:tabLst>
                <a:tab pos="2286000" algn="l"/>
              </a:tabLst>
            </a:pPr>
            <a:r>
              <a:rPr lang="en-US" sz="1200" dirty="0">
                <a:latin typeface="Times New Roman" panose="02020603050405020304" pitchFamily="18" charset="0"/>
                <a:ea typeface="Calibri" panose="020F0502020204030204" pitchFamily="34" charset="0"/>
              </a:rPr>
              <a:t>	</a:t>
            </a:r>
            <a:r>
              <a:rPr lang="en-US" dirty="0">
                <a:latin typeface="Times New Roman" panose="02020603050405020304" pitchFamily="18" charset="0"/>
                <a:ea typeface="Calibri" panose="020F0502020204030204" pitchFamily="34" charset="0"/>
              </a:rPr>
              <a:t>Sandy Gallup </a:t>
            </a:r>
          </a:p>
          <a:p>
            <a:pPr>
              <a:lnSpc>
                <a:spcPct val="115000"/>
              </a:lnSpc>
              <a:tabLst>
                <a:tab pos="2286000" algn="l"/>
              </a:tabLst>
            </a:pPr>
            <a:r>
              <a:rPr lang="en-US" dirty="0">
                <a:latin typeface="Times New Roman" panose="02020603050405020304" pitchFamily="18" charset="0"/>
                <a:ea typeface="Calibri" panose="020F0502020204030204" pitchFamily="34" charset="0"/>
              </a:rPr>
              <a:t>Membership	Cathy Wilcox	</a:t>
            </a:r>
            <a:endParaRPr lang="en-US" sz="3600" dirty="0">
              <a:latin typeface="Times New Roman" panose="02020603050405020304" pitchFamily="18" charset="0"/>
              <a:ea typeface="Calibri" panose="020F0502020204030204" pitchFamily="34" charset="0"/>
            </a:endParaRPr>
          </a:p>
          <a:p>
            <a:pPr defTabSz="1030288">
              <a:lnSpc>
                <a:spcPct val="115000"/>
              </a:lnSpc>
              <a:tabLst>
                <a:tab pos="2286000" algn="l"/>
              </a:tabLst>
            </a:pPr>
            <a:r>
              <a:rPr lang="en-US" dirty="0">
                <a:latin typeface="Times New Roman" panose="02020603050405020304" pitchFamily="18" charset="0"/>
                <a:ea typeface="Calibri" panose="020F0502020204030204" pitchFamily="34" charset="0"/>
              </a:rPr>
              <a:t>Programs	Celeste </a:t>
            </a:r>
            <a:r>
              <a:rPr lang="en-US" dirty="0" err="1">
                <a:latin typeface="Times New Roman" panose="02020603050405020304" pitchFamily="18" charset="0"/>
                <a:ea typeface="Calibri" panose="020F0502020204030204" pitchFamily="34" charset="0"/>
              </a:rPr>
              <a:t>Senechal</a:t>
            </a:r>
            <a:endParaRPr lang="en-US" sz="3600" dirty="0">
              <a:latin typeface="Times New Roman" panose="02020603050405020304" pitchFamily="18" charset="0"/>
              <a:ea typeface="Calibri" panose="020F0502020204030204" pitchFamily="34" charset="0"/>
            </a:endParaRPr>
          </a:p>
          <a:p>
            <a:pPr>
              <a:lnSpc>
                <a:spcPct val="115000"/>
              </a:lnSpc>
              <a:tabLst>
                <a:tab pos="2286000" algn="l"/>
              </a:tabLst>
            </a:pPr>
            <a:r>
              <a:rPr lang="en-US" dirty="0">
                <a:latin typeface="Times New Roman" panose="02020603050405020304" pitchFamily="18" charset="0"/>
                <a:ea typeface="Calibri" panose="020F0502020204030204" pitchFamily="34" charset="0"/>
              </a:rPr>
              <a:t>	Mary-Pat Soucy</a:t>
            </a:r>
            <a:endParaRPr lang="en-US" sz="3600" dirty="0">
              <a:latin typeface="Times New Roman" panose="02020603050405020304" pitchFamily="18" charset="0"/>
              <a:ea typeface="Calibri" panose="020F0502020204030204" pitchFamily="34" charset="0"/>
            </a:endParaRPr>
          </a:p>
          <a:p>
            <a:pPr>
              <a:lnSpc>
                <a:spcPct val="115000"/>
              </a:lnSpc>
              <a:tabLst>
                <a:tab pos="2286000" algn="l"/>
              </a:tabLst>
            </a:pPr>
            <a:r>
              <a:rPr lang="en-US" dirty="0">
                <a:latin typeface="Times New Roman" panose="02020603050405020304" pitchFamily="18" charset="0"/>
                <a:ea typeface="Calibri" panose="020F0502020204030204" pitchFamily="34" charset="0"/>
              </a:rPr>
              <a:t>Fundraising	Mary-Pat Soucy</a:t>
            </a:r>
            <a:endParaRPr lang="en-US" sz="3600" dirty="0">
              <a:latin typeface="Times New Roman" panose="02020603050405020304" pitchFamily="18" charset="0"/>
              <a:ea typeface="Calibri" panose="020F0502020204030204" pitchFamily="34" charset="0"/>
            </a:endParaRPr>
          </a:p>
          <a:p>
            <a:pPr>
              <a:lnSpc>
                <a:spcPct val="115000"/>
              </a:lnSpc>
            </a:pPr>
            <a:r>
              <a:rPr lang="en-US" b="1" dirty="0">
                <a:latin typeface="Times New Roman" panose="02020603050405020304" pitchFamily="18" charset="0"/>
                <a:ea typeface="Calibri" panose="020F0502020204030204" pitchFamily="34" charset="0"/>
              </a:rPr>
              <a:t>	</a:t>
            </a:r>
            <a:endParaRPr lang="en-US" sz="3600" dirty="0">
              <a:latin typeface="Times New Roman" panose="02020603050405020304" pitchFamily="18" charset="0"/>
              <a:ea typeface="Calibri" panose="020F0502020204030204" pitchFamily="34" charset="0"/>
            </a:endParaRPr>
          </a:p>
        </p:txBody>
      </p:sp>
      <p:sp>
        <p:nvSpPr>
          <p:cNvPr id="4" name="Rectangle 3">
            <a:extLst>
              <a:ext uri="{FF2B5EF4-FFF2-40B4-BE49-F238E27FC236}">
                <a16:creationId xmlns:a16="http://schemas.microsoft.com/office/drawing/2014/main" id="{321B69FA-8F11-47F5-ADC2-9D4433114E6B}"/>
              </a:ext>
            </a:extLst>
          </p:cNvPr>
          <p:cNvSpPr/>
          <p:nvPr/>
        </p:nvSpPr>
        <p:spPr>
          <a:xfrm>
            <a:off x="6780212" y="1417320"/>
            <a:ext cx="4942905" cy="4787464"/>
          </a:xfrm>
          <a:prstGeom prst="rect">
            <a:avLst/>
          </a:prstGeom>
        </p:spPr>
        <p:txBody>
          <a:bodyPr wrap="square">
            <a:spAutoFit/>
          </a:bodyPr>
          <a:lstStyle/>
          <a:p>
            <a:pPr>
              <a:lnSpc>
                <a:spcPct val="115000"/>
              </a:lnSpc>
            </a:pPr>
            <a:r>
              <a:rPr lang="en-US" b="1" dirty="0">
                <a:latin typeface="Times New Roman" panose="02020603050405020304" pitchFamily="18" charset="0"/>
                <a:ea typeface="Calibri" panose="020F0502020204030204" pitchFamily="34" charset="0"/>
              </a:rPr>
              <a:t>Operating Board Committee Chairs:</a:t>
            </a:r>
            <a:endParaRPr lang="en-US" sz="3600" dirty="0">
              <a:latin typeface="Times New Roman" panose="02020603050405020304" pitchFamily="18" charset="0"/>
              <a:ea typeface="Calibri" panose="020F0502020204030204" pitchFamily="34" charset="0"/>
            </a:endParaRPr>
          </a:p>
          <a:p>
            <a:pPr>
              <a:lnSpc>
                <a:spcPct val="115000"/>
              </a:lnSpc>
            </a:pPr>
            <a:r>
              <a:rPr lang="en-US" dirty="0">
                <a:latin typeface="Times New Roman" panose="02020603050405020304" pitchFamily="18" charset="0"/>
                <a:ea typeface="Calibri" panose="020F0502020204030204" pitchFamily="34" charset="0"/>
              </a:rPr>
              <a:t>Public Relations		Kate Farrish</a:t>
            </a:r>
            <a:endParaRPr lang="en-US" sz="3600" dirty="0">
              <a:latin typeface="Times New Roman" panose="02020603050405020304" pitchFamily="18" charset="0"/>
              <a:ea typeface="Calibri" panose="020F0502020204030204" pitchFamily="34" charset="0"/>
            </a:endParaRPr>
          </a:p>
          <a:p>
            <a:pPr>
              <a:lnSpc>
                <a:spcPct val="115000"/>
              </a:lnSpc>
            </a:pPr>
            <a:r>
              <a:rPr lang="en-US" dirty="0">
                <a:latin typeface="Times New Roman" panose="02020603050405020304" pitchFamily="18" charset="0"/>
                <a:ea typeface="Calibri" panose="020F0502020204030204" pitchFamily="34" charset="0"/>
              </a:rPr>
              <a:t>Antiques Show		Mary-Pat Soucy</a:t>
            </a:r>
            <a:endParaRPr lang="en-US" sz="3600" dirty="0">
              <a:latin typeface="Times New Roman" panose="02020603050405020304" pitchFamily="18" charset="0"/>
              <a:ea typeface="Calibri" panose="020F0502020204030204" pitchFamily="34" charset="0"/>
            </a:endParaRPr>
          </a:p>
          <a:p>
            <a:pPr>
              <a:lnSpc>
                <a:spcPct val="115000"/>
              </a:lnSpc>
            </a:pPr>
            <a:r>
              <a:rPr lang="en-US" dirty="0">
                <a:latin typeface="Times New Roman" panose="02020603050405020304" pitchFamily="18" charset="0"/>
                <a:ea typeface="Calibri" panose="020F0502020204030204" pitchFamily="34" charset="0"/>
              </a:rPr>
              <a:t>			Dr. Sharron </a:t>
            </a:r>
            <a:r>
              <a:rPr lang="en-US" dirty="0" err="1">
                <a:latin typeface="Times New Roman" panose="02020603050405020304" pitchFamily="18" charset="0"/>
                <a:ea typeface="Calibri" panose="020F0502020204030204" pitchFamily="34" charset="0"/>
              </a:rPr>
              <a:t>Laplante</a:t>
            </a:r>
            <a:endParaRPr lang="en-US" sz="3600" dirty="0">
              <a:latin typeface="Times New Roman" panose="02020603050405020304" pitchFamily="18" charset="0"/>
              <a:ea typeface="Calibri" panose="020F0502020204030204" pitchFamily="34" charset="0"/>
            </a:endParaRPr>
          </a:p>
          <a:p>
            <a:pPr>
              <a:lnSpc>
                <a:spcPct val="115000"/>
              </a:lnSpc>
            </a:pPr>
            <a:r>
              <a:rPr lang="en-US" dirty="0">
                <a:latin typeface="Times New Roman" panose="02020603050405020304" pitchFamily="18" charset="0"/>
                <a:ea typeface="Calibri" panose="020F0502020204030204" pitchFamily="34" charset="0"/>
              </a:rPr>
              <a:t>Sponsors/Ads		Jaden </a:t>
            </a:r>
            <a:r>
              <a:rPr lang="en-US" dirty="0" err="1">
                <a:latin typeface="Times New Roman" panose="02020603050405020304" pitchFamily="18" charset="0"/>
                <a:ea typeface="Calibri" panose="020F0502020204030204" pitchFamily="34" charset="0"/>
              </a:rPr>
              <a:t>Delgobbo</a:t>
            </a:r>
            <a:endParaRPr lang="en-US" sz="3600" dirty="0">
              <a:latin typeface="Times New Roman" panose="02020603050405020304" pitchFamily="18" charset="0"/>
              <a:ea typeface="Calibri" panose="020F0502020204030204" pitchFamily="34" charset="0"/>
            </a:endParaRPr>
          </a:p>
          <a:p>
            <a:pPr>
              <a:lnSpc>
                <a:spcPct val="115000"/>
              </a:lnSpc>
            </a:pPr>
            <a:r>
              <a:rPr lang="en-US" dirty="0">
                <a:latin typeface="Times New Roman" panose="02020603050405020304" pitchFamily="18" charset="0"/>
                <a:ea typeface="Calibri" panose="020F0502020204030204" pitchFamily="34" charset="0"/>
              </a:rPr>
              <a:t>Endowments		Peter Brown</a:t>
            </a:r>
            <a:endParaRPr lang="en-US" sz="3600" dirty="0">
              <a:latin typeface="Times New Roman" panose="02020603050405020304" pitchFamily="18" charset="0"/>
              <a:ea typeface="Calibri" panose="020F0502020204030204" pitchFamily="34" charset="0"/>
            </a:endParaRPr>
          </a:p>
          <a:p>
            <a:pPr>
              <a:lnSpc>
                <a:spcPct val="115000"/>
              </a:lnSpc>
              <a:tabLst>
                <a:tab pos="457200" algn="l"/>
                <a:tab pos="914400" algn="l"/>
                <a:tab pos="1371600" algn="l"/>
                <a:tab pos="1828800" algn="l"/>
                <a:tab pos="2286000" algn="l"/>
              </a:tabLst>
            </a:pPr>
            <a:r>
              <a:rPr lang="en-US" dirty="0">
                <a:latin typeface="Times New Roman" panose="02020603050405020304" pitchFamily="18" charset="0"/>
                <a:ea typeface="Calibri" panose="020F0502020204030204" pitchFamily="34" charset="0"/>
              </a:rPr>
              <a:t>Retail Sales				Wendy Wallace</a:t>
            </a:r>
            <a:endParaRPr lang="en-US" sz="3600" dirty="0">
              <a:latin typeface="Times New Roman" panose="02020603050405020304" pitchFamily="18" charset="0"/>
              <a:ea typeface="Calibri" panose="020F0502020204030204" pitchFamily="34" charset="0"/>
            </a:endParaRPr>
          </a:p>
          <a:p>
            <a:pPr>
              <a:lnSpc>
                <a:spcPct val="115000"/>
              </a:lnSpc>
              <a:tabLst>
                <a:tab pos="457200" algn="l"/>
                <a:tab pos="914400" algn="l"/>
                <a:tab pos="1371600" algn="l"/>
                <a:tab pos="1828800" algn="l"/>
                <a:tab pos="2286000" algn="l"/>
              </a:tabLst>
            </a:pPr>
            <a:r>
              <a:rPr lang="en-US" dirty="0">
                <a:latin typeface="Times New Roman" panose="02020603050405020304" pitchFamily="18" charset="0"/>
                <a:ea typeface="Calibri" panose="020F0502020204030204" pitchFamily="34" charset="0"/>
              </a:rPr>
              <a:t>Publications				Board </a:t>
            </a:r>
            <a:endParaRPr lang="en-US" sz="3600" dirty="0">
              <a:latin typeface="Times New Roman" panose="02020603050405020304" pitchFamily="18" charset="0"/>
              <a:ea typeface="Calibri" panose="020F0502020204030204" pitchFamily="34" charset="0"/>
            </a:endParaRPr>
          </a:p>
          <a:p>
            <a:pPr>
              <a:lnSpc>
                <a:spcPct val="115000"/>
              </a:lnSpc>
              <a:tabLst>
                <a:tab pos="457200" algn="l"/>
                <a:tab pos="914400" algn="l"/>
                <a:tab pos="1371600" algn="l"/>
                <a:tab pos="1828800" algn="l"/>
                <a:tab pos="2286000" algn="l"/>
              </a:tabLst>
            </a:pPr>
            <a:r>
              <a:rPr lang="en-US" dirty="0">
                <a:latin typeface="Times New Roman" panose="02020603050405020304" pitchFamily="18" charset="0"/>
                <a:ea typeface="Calibri" panose="020F0502020204030204" pitchFamily="34" charset="0"/>
              </a:rPr>
              <a:t>Publicity					Kate Farrish</a:t>
            </a:r>
            <a:endParaRPr lang="en-US" sz="3600" dirty="0">
              <a:latin typeface="Times New Roman" panose="02020603050405020304" pitchFamily="18" charset="0"/>
              <a:ea typeface="Calibri" panose="020F0502020204030204" pitchFamily="34" charset="0"/>
            </a:endParaRPr>
          </a:p>
          <a:p>
            <a:pPr>
              <a:lnSpc>
                <a:spcPct val="115000"/>
              </a:lnSpc>
            </a:pPr>
            <a:r>
              <a:rPr lang="en-US" dirty="0">
                <a:latin typeface="Times New Roman" panose="02020603050405020304" pitchFamily="18" charset="0"/>
                <a:ea typeface="Calibri" panose="020F0502020204030204" pitchFamily="34" charset="0"/>
              </a:rPr>
              <a:t>Buildings /Grounds		Dave Geissler</a:t>
            </a:r>
            <a:endParaRPr lang="en-US" sz="3600" dirty="0">
              <a:latin typeface="Times New Roman" panose="02020603050405020304" pitchFamily="18" charset="0"/>
              <a:ea typeface="Calibri" panose="020F0502020204030204" pitchFamily="34" charset="0"/>
            </a:endParaRPr>
          </a:p>
          <a:p>
            <a:pPr>
              <a:lnSpc>
                <a:spcPct val="115000"/>
              </a:lnSpc>
            </a:pPr>
            <a:r>
              <a:rPr lang="en-US" dirty="0">
                <a:latin typeface="Times New Roman" panose="02020603050405020304" pitchFamily="18" charset="0"/>
                <a:ea typeface="Calibri" panose="020F0502020204030204" pitchFamily="34" charset="0"/>
              </a:rPr>
              <a:t>Media			</a:t>
            </a:r>
            <a:r>
              <a:rPr lang="en-US" dirty="0" err="1">
                <a:latin typeface="Times New Roman" panose="02020603050405020304" pitchFamily="18" charset="0"/>
                <a:ea typeface="Calibri" panose="020F0502020204030204" pitchFamily="34" charset="0"/>
              </a:rPr>
              <a:t>Perne</a:t>
            </a:r>
            <a:r>
              <a:rPr lang="en-US" dirty="0">
                <a:latin typeface="Times New Roman" panose="02020603050405020304" pitchFamily="18" charset="0"/>
                <a:ea typeface="Calibri" panose="020F0502020204030204" pitchFamily="34" charset="0"/>
              </a:rPr>
              <a:t> Maynard</a:t>
            </a:r>
            <a:endParaRPr lang="en-US" sz="3600" dirty="0">
              <a:latin typeface="Times New Roman" panose="02020603050405020304" pitchFamily="18" charset="0"/>
              <a:ea typeface="Calibri" panose="020F0502020204030204" pitchFamily="34" charset="0"/>
            </a:endParaRPr>
          </a:p>
          <a:p>
            <a:pPr>
              <a:lnSpc>
                <a:spcPct val="115000"/>
              </a:lnSpc>
            </a:pPr>
            <a:r>
              <a:rPr lang="en-US" dirty="0">
                <a:latin typeface="Times New Roman" panose="02020603050405020304" pitchFamily="18" charset="0"/>
                <a:ea typeface="Calibri" panose="020F0502020204030204" pitchFamily="34" charset="0"/>
              </a:rPr>
              <a:t>Collections		Allison Free	</a:t>
            </a:r>
            <a:endParaRPr lang="en-US" sz="3600" dirty="0">
              <a:latin typeface="Times New Roman" panose="02020603050405020304" pitchFamily="18" charset="0"/>
              <a:ea typeface="Calibri" panose="020F0502020204030204" pitchFamily="34" charset="0"/>
            </a:endParaRPr>
          </a:p>
          <a:p>
            <a:pPr>
              <a:lnSpc>
                <a:spcPct val="115000"/>
              </a:lnSpc>
            </a:pPr>
            <a:r>
              <a:rPr lang="en-US" dirty="0">
                <a:latin typeface="Times New Roman" panose="02020603050405020304" pitchFamily="18" charset="0"/>
                <a:ea typeface="Calibri" panose="020F0502020204030204" pitchFamily="34" charset="0"/>
              </a:rPr>
              <a:t>At Large			Dr. Sharron </a:t>
            </a:r>
            <a:r>
              <a:rPr lang="en-US" dirty="0" err="1">
                <a:latin typeface="Times New Roman" panose="02020603050405020304" pitchFamily="18" charset="0"/>
                <a:ea typeface="Calibri" panose="020F0502020204030204" pitchFamily="34" charset="0"/>
              </a:rPr>
              <a:t>Laplante</a:t>
            </a:r>
            <a:endParaRPr lang="en-US" sz="3600" dirty="0">
              <a:latin typeface="Times New Roman" panose="02020603050405020304" pitchFamily="18" charset="0"/>
              <a:ea typeface="Calibri" panose="020F0502020204030204" pitchFamily="34" charset="0"/>
            </a:endParaRPr>
          </a:p>
          <a:p>
            <a:r>
              <a:rPr lang="en-US" dirty="0">
                <a:latin typeface="Times New Roman" panose="02020603050405020304" pitchFamily="18" charset="0"/>
                <a:ea typeface="Calibri" panose="020F0502020204030204" pitchFamily="34" charset="0"/>
              </a:rPr>
              <a:t>At Large			Ni-Ni </a:t>
            </a:r>
            <a:r>
              <a:rPr lang="en-US" dirty="0" err="1">
                <a:latin typeface="Times New Roman" panose="02020603050405020304" pitchFamily="18" charset="0"/>
                <a:ea typeface="Calibri" panose="020F0502020204030204" pitchFamily="34" charset="0"/>
              </a:rPr>
              <a:t>Reinard</a:t>
            </a:r>
            <a:endParaRPr lang="en-US" dirty="0">
              <a:latin typeface="Times New Roman" panose="02020603050405020304" pitchFamily="18" charset="0"/>
              <a:ea typeface="Calibri" panose="020F0502020204030204" pitchFamily="34" charset="0"/>
            </a:endParaRPr>
          </a:p>
          <a:p>
            <a:r>
              <a:rPr lang="en-US" dirty="0">
                <a:latin typeface="Times New Roman" panose="02020603050405020304" pitchFamily="18" charset="0"/>
                <a:ea typeface="Calibri" panose="020F0502020204030204" pitchFamily="34" charset="0"/>
              </a:rPr>
              <a:t>Technology		Ben Free</a:t>
            </a:r>
          </a:p>
        </p:txBody>
      </p:sp>
      <p:pic>
        <p:nvPicPr>
          <p:cNvPr id="6" name="Content Placeholder 6">
            <a:extLst>
              <a:ext uri="{FF2B5EF4-FFF2-40B4-BE49-F238E27FC236}">
                <a16:creationId xmlns:a16="http://schemas.microsoft.com/office/drawing/2014/main" id="{8FB59908-F71F-459A-86BE-4BE28E204BA6}"/>
              </a:ext>
            </a:extLst>
          </p:cNvPr>
          <p:cNvPicPr>
            <a:picLocks noChangeAspect="1"/>
          </p:cNvPicPr>
          <p:nvPr/>
        </p:nvPicPr>
        <p:blipFill rotWithShape="1">
          <a:blip r:embed="rId2">
            <a:alphaModFix amt="20000"/>
          </a:blip>
          <a:srcRect r="24444"/>
          <a:stretch/>
        </p:blipFill>
        <p:spPr>
          <a:xfrm>
            <a:off x="4341812" y="1332347"/>
            <a:ext cx="2590800" cy="4987173"/>
          </a:xfrm>
          <a:prstGeom prst="rect">
            <a:avLst/>
          </a:prstGeom>
          <a:noFill/>
        </p:spPr>
      </p:pic>
    </p:spTree>
    <p:extLst>
      <p:ext uri="{BB962C8B-B14F-4D97-AF65-F5344CB8AC3E}">
        <p14:creationId xmlns:p14="http://schemas.microsoft.com/office/powerpoint/2010/main" val="1731173226"/>
      </p:ext>
    </p:extLst>
  </p:cSld>
  <p:clrMapOvr>
    <a:masterClrMapping/>
  </p:clrMapOvr>
  <p:transition spd="med" advClick="0" advTm="10000">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3812" y="2616200"/>
            <a:ext cx="9435241" cy="1625599"/>
          </a:xfrm>
        </p:spPr>
        <p:txBody>
          <a:bodyPr>
            <a:normAutofit fontScale="90000"/>
          </a:bodyPr>
          <a:lstStyle/>
          <a:p>
            <a:pPr>
              <a:lnSpc>
                <a:spcPct val="107000"/>
              </a:lnSpc>
              <a:spcAft>
                <a:spcPts val="800"/>
              </a:spcAft>
            </a:pPr>
            <a:r>
              <a:rPr lang="en-US" b="1" dirty="0">
                <a:latin typeface="Helvetica" panose="020B0604020202020204" pitchFamily="34" charset="0"/>
                <a:ea typeface="Times New Roman" panose="02020603050405020304" pitchFamily="18" charset="0"/>
                <a:cs typeface="Times New Roman" panose="02020603050405020304" pitchFamily="18" charset="0"/>
              </a:rPr>
              <a:t>TOLLAND COUNTY AND </a:t>
            </a:r>
            <a:br>
              <a:rPr lang="en-US" b="1" dirty="0">
                <a:latin typeface="Helvetica" panose="020B0604020202020204" pitchFamily="34" charset="0"/>
                <a:ea typeface="Times New Roman" panose="02020603050405020304" pitchFamily="18" charset="0"/>
                <a:cs typeface="Times New Roman" panose="02020603050405020304" pitchFamily="18" charset="0"/>
              </a:rPr>
            </a:br>
            <a:r>
              <a:rPr lang="en-US" b="1" dirty="0">
                <a:latin typeface="Helvetica" panose="020B0604020202020204" pitchFamily="34" charset="0"/>
                <a:ea typeface="Times New Roman" panose="02020603050405020304" pitchFamily="18" charset="0"/>
                <a:cs typeface="Times New Roman" panose="02020603050405020304" pitchFamily="18" charset="0"/>
              </a:rPr>
              <a:t>THE COURT HOUSE -</a:t>
            </a:r>
            <a:br>
              <a:rPr lang="en-US" sz="2400" dirty="0">
                <a:latin typeface="Times New Roman" panose="02020603050405020304" pitchFamily="18" charset="0"/>
                <a:ea typeface="Times New Roman" panose="02020603050405020304" pitchFamily="18" charset="0"/>
                <a:cs typeface="Times New Roman" panose="02020603050405020304" pitchFamily="18" charset="0"/>
              </a:rPr>
            </a:br>
            <a:r>
              <a:rPr lang="en-US" b="1" dirty="0">
                <a:latin typeface="Helvetica" panose="020B0604020202020204" pitchFamily="34" charset="0"/>
                <a:ea typeface="Times New Roman" panose="02020603050405020304" pitchFamily="18" charset="0"/>
                <a:cs typeface="Times New Roman" panose="02020603050405020304" pitchFamily="18" charset="0"/>
              </a:rPr>
              <a:t>A SHORT HISTORY</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4638264"/>
      </p:ext>
    </p:extLst>
  </p:cSld>
  <p:clrMapOvr>
    <a:masterClrMapping/>
  </p:clrMapOvr>
  <p:transition spd="med" advClick="0" advTm="10000">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7D65DE0-4961-4955-A356-42D8CE8CD1FD}"/>
              </a:ext>
            </a:extLst>
          </p:cNvPr>
          <p:cNvSpPr/>
          <p:nvPr/>
        </p:nvSpPr>
        <p:spPr>
          <a:xfrm>
            <a:off x="531812" y="1676400"/>
            <a:ext cx="6092825" cy="3319435"/>
          </a:xfrm>
          <a:prstGeom prst="rect">
            <a:avLst/>
          </a:prstGeom>
        </p:spPr>
        <p:txBody>
          <a:bodyPr>
            <a:spAutoFit/>
          </a:bodyPr>
          <a:lstStyle/>
          <a:p>
            <a:pPr>
              <a:lnSpc>
                <a:spcPct val="107000"/>
              </a:lnSpc>
              <a:spcAft>
                <a:spcPts val="800"/>
              </a:spcAft>
            </a:pPr>
            <a:r>
              <a:rPr lang="en-US" sz="1100" dirty="0">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07000"/>
              </a:lnSpc>
              <a:spcAft>
                <a:spcPts val="800"/>
              </a:spcAft>
            </a:pPr>
            <a:r>
              <a:rPr lang="en-US" dirty="0">
                <a:latin typeface="Helvetica" panose="020B0604020202020204" pitchFamily="34" charset="0"/>
                <a:ea typeface="Times New Roman" panose="02020603050405020304" pitchFamily="18" charset="0"/>
                <a:cs typeface="Times New Roman" panose="02020603050405020304" pitchFamily="18" charset="0"/>
              </a:rPr>
              <a:t>County government in the Connecticut Colony originated in 1666, shortly after the original Hartford and New Haven colonies combined. Each of those became a county. Fairfield and New London counties were later divisions from the originals. Windham and Litchfield came still later, and Tolland and Middlesex not until after independence, in 1785. Area towns were part of Hartford and Windham counties and were separated for the new Tolland County with Tolland as its seat. The total county population in 1790 was 13,106.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0" name="Picture 19" descr="A picture containing text, map&#10;&#10;Description automatically generated">
            <a:extLst>
              <a:ext uri="{FF2B5EF4-FFF2-40B4-BE49-F238E27FC236}">
                <a16:creationId xmlns:a16="http://schemas.microsoft.com/office/drawing/2014/main" id="{4CFFBDCA-B6BB-448D-97D0-713AEEF945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7037" y="1676400"/>
            <a:ext cx="4715241" cy="3485778"/>
          </a:xfrm>
          <a:prstGeom prst="rect">
            <a:avLst/>
          </a:prstGeom>
        </p:spPr>
      </p:pic>
      <p:sp>
        <p:nvSpPr>
          <p:cNvPr id="2" name="Rectangle 1">
            <a:extLst>
              <a:ext uri="{FF2B5EF4-FFF2-40B4-BE49-F238E27FC236}">
                <a16:creationId xmlns:a16="http://schemas.microsoft.com/office/drawing/2014/main" id="{3CC234F9-4B90-4D41-BFD9-77D10740256E}"/>
              </a:ext>
            </a:extLst>
          </p:cNvPr>
          <p:cNvSpPr/>
          <p:nvPr/>
        </p:nvSpPr>
        <p:spPr>
          <a:xfrm>
            <a:off x="379412" y="466349"/>
            <a:ext cx="11429999" cy="583237"/>
          </a:xfrm>
          <a:prstGeom prst="rect">
            <a:avLst/>
          </a:prstGeom>
        </p:spPr>
        <p:txBody>
          <a:bodyPr wrap="square">
            <a:spAutoFit/>
          </a:bodyPr>
          <a:lstStyle/>
          <a:p>
            <a:pPr>
              <a:lnSpc>
                <a:spcPct val="107000"/>
              </a:lnSpc>
              <a:spcAft>
                <a:spcPts val="800"/>
              </a:spcAft>
            </a:pPr>
            <a:r>
              <a:rPr lang="en-US" sz="3200" b="1" dirty="0">
                <a:latin typeface="Helvetica" panose="020B0604020202020204" pitchFamily="34" charset="0"/>
                <a:ea typeface="Times New Roman" panose="02020603050405020304" pitchFamily="18" charset="0"/>
                <a:cs typeface="Times New Roman" panose="02020603050405020304" pitchFamily="18" charset="0"/>
              </a:rPr>
              <a:t>THE COUNTIES OF CONNECTICUT: COLONY AND STATE</a:t>
            </a:r>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9217162"/>
      </p:ext>
    </p:extLst>
  </p:cSld>
  <p:clrMapOvr>
    <a:masterClrMapping/>
  </p:clrMapOvr>
  <p:transition spd="med" advClick="0" advTm="10000">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DFC3AA-D164-48D7-9399-350BEB7543E3}"/>
              </a:ext>
            </a:extLst>
          </p:cNvPr>
          <p:cNvSpPr/>
          <p:nvPr/>
        </p:nvSpPr>
        <p:spPr>
          <a:xfrm>
            <a:off x="5027612" y="1219200"/>
            <a:ext cx="6092825" cy="4323748"/>
          </a:xfrm>
          <a:prstGeom prst="rect">
            <a:avLst/>
          </a:prstGeom>
        </p:spPr>
        <p:txBody>
          <a:bodyPr>
            <a:spAutoFit/>
          </a:bodyPr>
          <a:lstStyle/>
          <a:p>
            <a:pPr>
              <a:lnSpc>
                <a:spcPct val="107000"/>
              </a:lnSpc>
              <a:spcAft>
                <a:spcPts val="800"/>
              </a:spcAft>
            </a:pPr>
            <a:r>
              <a:rPr lang="en-US" dirty="0">
                <a:latin typeface="Helvetica" panose="020B0604020202020204" pitchFamily="34" charset="0"/>
                <a:ea typeface="Times New Roman" panose="02020603050405020304" pitchFamily="18" charset="0"/>
                <a:cs typeface="Times New Roman" panose="02020603050405020304" pitchFamily="18" charset="0"/>
              </a:rPr>
              <a:t>Connecticut counties had more limited functions than those of most states and were responsible only for providing suitable facilities for courts and jails, the operation of jails and children's homes, agricultural extension services, granting liquor licenses, the inspection of weights and measures and a few other duties. Other governmental functions were the responsibility of the towns.</a:t>
            </a:r>
            <a:endParaRPr lang="en-US" sz="11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en-US" dirty="0">
                <a:latin typeface="Helvetica" panose="020B0604020202020204" pitchFamily="34" charset="0"/>
                <a:ea typeface="Times New Roman" panose="02020603050405020304" pitchFamily="18" charset="0"/>
                <a:cs typeface="Times New Roman" panose="02020603050405020304" pitchFamily="18" charset="0"/>
              </a:rPr>
              <a:t>There is no longer any county government in Connecticut. The functions of the county, except for the Sheriffs Departments,  were abolished in 1960, when the Tolland jail was transferred to the state. The sheriffs followed in 2000, and the county names remain only as designated court and extension service districts.</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26" name="Picture 2" descr="Image result for clipart depicting colony law">
            <a:extLst>
              <a:ext uri="{FF2B5EF4-FFF2-40B4-BE49-F238E27FC236}">
                <a16:creationId xmlns:a16="http://schemas.microsoft.com/office/drawing/2014/main" id="{76FDA577-45D6-4E5B-9C50-3DCB07B054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812" y="1828800"/>
            <a:ext cx="3581400" cy="29098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CCE3D86-5BCA-43A0-BFA2-40A5E4C8B3FD}"/>
              </a:ext>
            </a:extLst>
          </p:cNvPr>
          <p:cNvSpPr/>
          <p:nvPr/>
        </p:nvSpPr>
        <p:spPr>
          <a:xfrm>
            <a:off x="921384" y="457200"/>
            <a:ext cx="7090403" cy="583237"/>
          </a:xfrm>
          <a:prstGeom prst="rect">
            <a:avLst/>
          </a:prstGeom>
        </p:spPr>
        <p:txBody>
          <a:bodyPr wrap="none">
            <a:spAutoFit/>
          </a:bodyPr>
          <a:lstStyle/>
          <a:p>
            <a:pPr>
              <a:lnSpc>
                <a:spcPct val="107000"/>
              </a:lnSpc>
              <a:spcAft>
                <a:spcPts val="800"/>
              </a:spcAft>
            </a:pPr>
            <a:r>
              <a:rPr lang="en-US" sz="3200" b="1" dirty="0">
                <a:latin typeface="Helvetica" panose="020B0604020202020204" pitchFamily="34" charset="0"/>
                <a:ea typeface="Times New Roman" panose="02020603050405020304" pitchFamily="18" charset="0"/>
                <a:cs typeface="Times New Roman" panose="02020603050405020304" pitchFamily="18" charset="0"/>
              </a:rPr>
              <a:t>THE FUNCTION OF THE COUNTIES</a:t>
            </a:r>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0203683"/>
      </p:ext>
    </p:extLst>
  </p:cSld>
  <p:clrMapOvr>
    <a:masterClrMapping/>
  </p:clrMapOvr>
  <p:transition spd="med" advClick="0" advTm="10000">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arge brick building with a clock tower in front of a house&#10;&#10;Description automatically generated">
            <a:extLst>
              <a:ext uri="{FF2B5EF4-FFF2-40B4-BE49-F238E27FC236}">
                <a16:creationId xmlns:a16="http://schemas.microsoft.com/office/drawing/2014/main" id="{74ECBDE6-2A42-4906-906D-838C979F7E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9585" y="1810858"/>
            <a:ext cx="2769486" cy="3799840"/>
          </a:xfrm>
          <a:prstGeom prst="rect">
            <a:avLst/>
          </a:prstGeom>
        </p:spPr>
      </p:pic>
      <p:sp>
        <p:nvSpPr>
          <p:cNvPr id="8" name="Rectangle 7">
            <a:extLst>
              <a:ext uri="{FF2B5EF4-FFF2-40B4-BE49-F238E27FC236}">
                <a16:creationId xmlns:a16="http://schemas.microsoft.com/office/drawing/2014/main" id="{B1D611A2-616A-49D5-8339-57FF9A8A9193}"/>
              </a:ext>
            </a:extLst>
          </p:cNvPr>
          <p:cNvSpPr/>
          <p:nvPr/>
        </p:nvSpPr>
        <p:spPr>
          <a:xfrm>
            <a:off x="4859747" y="2209800"/>
            <a:ext cx="6092825" cy="2662267"/>
          </a:xfrm>
          <a:prstGeom prst="rect">
            <a:avLst/>
          </a:prstGeom>
        </p:spPr>
        <p:txBody>
          <a:bodyPr>
            <a:spAutoFit/>
          </a:bodyPr>
          <a:lstStyle/>
          <a:p>
            <a:pPr>
              <a:spcAft>
                <a:spcPts val="600"/>
              </a:spcAft>
            </a:pPr>
            <a:r>
              <a:rPr lang="en-US" dirty="0">
                <a:latin typeface="Helvetica Neue"/>
              </a:rPr>
              <a:t>Early civic buildings are rare in Connecticut, and this beautiful 1822 courthouse has been called one of the five most important remaining examples. It replaced an earlier building built in 1785 to satisfy the requirement of the state that the town must provide a courthouse and “gaol” in order to be designated as the Tolland County Seat.</a:t>
            </a:r>
          </a:p>
          <a:p>
            <a:pPr>
              <a:spcAft>
                <a:spcPts val="600"/>
              </a:spcAft>
            </a:pPr>
            <a:r>
              <a:rPr lang="en-US" dirty="0">
                <a:latin typeface="Helvetica Neue"/>
              </a:rPr>
              <a:t>All courts in Tolland County were held here until about 1890, when they relocated to the new Memorial Building in Rockville. </a:t>
            </a:r>
          </a:p>
        </p:txBody>
      </p:sp>
      <p:sp>
        <p:nvSpPr>
          <p:cNvPr id="16" name="Title 15">
            <a:extLst>
              <a:ext uri="{FF2B5EF4-FFF2-40B4-BE49-F238E27FC236}">
                <a16:creationId xmlns:a16="http://schemas.microsoft.com/office/drawing/2014/main" id="{0913CBBF-7DEC-4195-B893-2FD1313DDD42}"/>
              </a:ext>
            </a:extLst>
          </p:cNvPr>
          <p:cNvSpPr>
            <a:spLocks noGrp="1"/>
          </p:cNvSpPr>
          <p:nvPr>
            <p:ph type="title"/>
          </p:nvPr>
        </p:nvSpPr>
        <p:spPr>
          <a:xfrm>
            <a:off x="1751012" y="762000"/>
            <a:ext cx="9575148" cy="1168400"/>
          </a:xfrm>
        </p:spPr>
        <p:txBody>
          <a:bodyPr>
            <a:normAutofit/>
          </a:bodyPr>
          <a:lstStyle/>
          <a:p>
            <a:r>
              <a:rPr lang="en-US" b="1" dirty="0">
                <a:latin typeface="Helvetica" panose="020B0604020202020204" pitchFamily="34" charset="0"/>
                <a:ea typeface="Times New Roman" panose="02020603050405020304" pitchFamily="18" charset="0"/>
                <a:cs typeface="Times New Roman" panose="02020603050405020304" pitchFamily="18" charset="0"/>
              </a:rPr>
              <a:t>THE</a:t>
            </a:r>
            <a:r>
              <a:rPr lang="en-US" sz="3600" b="1" dirty="0">
                <a:latin typeface="Helvetica" panose="020B0604020202020204" pitchFamily="34" charset="0"/>
                <a:ea typeface="Times New Roman" panose="02020603050405020304" pitchFamily="18" charset="0"/>
                <a:cs typeface="Times New Roman" panose="02020603050405020304" pitchFamily="18" charset="0"/>
              </a:rPr>
              <a:t> </a:t>
            </a:r>
            <a:r>
              <a:rPr lang="en-US" b="1" dirty="0">
                <a:latin typeface="Helvetica" panose="020B0604020202020204" pitchFamily="34" charset="0"/>
                <a:ea typeface="Times New Roman" panose="02020603050405020304" pitchFamily="18" charset="0"/>
                <a:cs typeface="Times New Roman" panose="02020603050405020304" pitchFamily="18" charset="0"/>
              </a:rPr>
              <a:t>REPLACEMENT</a:t>
            </a:r>
            <a:r>
              <a:rPr lang="en-US" sz="3600" b="1" dirty="0">
                <a:latin typeface="Helvetica" panose="020B0604020202020204" pitchFamily="34" charset="0"/>
                <a:ea typeface="Times New Roman" panose="02020603050405020304" pitchFamily="18" charset="0"/>
                <a:cs typeface="Times New Roman" panose="02020603050405020304" pitchFamily="18" charset="0"/>
              </a:rPr>
              <a:t> WAS BUILT IN 1822</a:t>
            </a:r>
            <a:br>
              <a:rPr lang="en-US" sz="1800" dirty="0">
                <a:latin typeface="Times New Roman" panose="02020603050405020304" pitchFamily="18" charset="0"/>
                <a:ea typeface="Times New Roman" panose="02020603050405020304" pitchFamily="18" charset="0"/>
                <a:cs typeface="Times New Roman" panose="02020603050405020304" pitchFamily="18" charset="0"/>
              </a:rPr>
            </a:br>
            <a:endParaRPr lang="en-US" dirty="0"/>
          </a:p>
        </p:txBody>
      </p:sp>
      <p:pic>
        <p:nvPicPr>
          <p:cNvPr id="5" name="Content Placeholder 6">
            <a:extLst>
              <a:ext uri="{FF2B5EF4-FFF2-40B4-BE49-F238E27FC236}">
                <a16:creationId xmlns:a16="http://schemas.microsoft.com/office/drawing/2014/main" id="{A92C17ED-BFA6-4AB6-9A6E-90819233A045}"/>
              </a:ext>
            </a:extLst>
          </p:cNvPr>
          <p:cNvPicPr>
            <a:picLocks noChangeAspect="1"/>
          </p:cNvPicPr>
          <p:nvPr/>
        </p:nvPicPr>
        <p:blipFill>
          <a:blip r:embed="rId3"/>
          <a:stretch>
            <a:fillRect/>
          </a:stretch>
        </p:blipFill>
        <p:spPr>
          <a:xfrm>
            <a:off x="712806" y="454822"/>
            <a:ext cx="862294" cy="1160277"/>
          </a:xfrm>
          <a:prstGeom prst="rect">
            <a:avLst/>
          </a:prstGeom>
          <a:noFill/>
        </p:spPr>
      </p:pic>
    </p:spTree>
    <p:extLst>
      <p:ext uri="{BB962C8B-B14F-4D97-AF65-F5344CB8AC3E}">
        <p14:creationId xmlns:p14="http://schemas.microsoft.com/office/powerpoint/2010/main" val="847400310"/>
      </p:ext>
    </p:extLst>
  </p:cSld>
  <p:clrMapOvr>
    <a:masterClrMapping/>
  </p:clrMapOvr>
  <p:transition spd="med" advClick="0" advTm="10000">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0017C-23E7-41C1-AF05-ABBAE13AECF7}"/>
              </a:ext>
            </a:extLst>
          </p:cNvPr>
          <p:cNvSpPr>
            <a:spLocks noGrp="1"/>
          </p:cNvSpPr>
          <p:nvPr>
            <p:ph type="title"/>
          </p:nvPr>
        </p:nvSpPr>
        <p:spPr>
          <a:xfrm>
            <a:off x="1554431" y="328395"/>
            <a:ext cx="8685531" cy="1168400"/>
          </a:xfrm>
        </p:spPr>
        <p:txBody>
          <a:bodyPr>
            <a:normAutofit/>
          </a:bodyPr>
          <a:lstStyle/>
          <a:p>
            <a:r>
              <a:rPr lang="en-US" b="1" dirty="0">
                <a:latin typeface="Helvetica" panose="020B0604020202020204" pitchFamily="34" charset="0"/>
                <a:cs typeface="Helvetica" panose="020B0604020202020204" pitchFamily="34" charset="0"/>
              </a:rPr>
              <a:t>LET HISTORY RING!</a:t>
            </a:r>
            <a:r>
              <a:rPr lang="en-US" sz="1800" dirty="0"/>
              <a:t>	</a:t>
            </a:r>
          </a:p>
        </p:txBody>
      </p:sp>
      <p:pic>
        <p:nvPicPr>
          <p:cNvPr id="6" name="Picture 5" descr="A large brick building with a clock tower in front of a house&#10;&#10;Description automatically generated">
            <a:extLst>
              <a:ext uri="{FF2B5EF4-FFF2-40B4-BE49-F238E27FC236}">
                <a16:creationId xmlns:a16="http://schemas.microsoft.com/office/drawing/2014/main" id="{74ECBDE6-2A42-4906-906D-838C979F7E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6212" y="1926558"/>
            <a:ext cx="2769486" cy="3799840"/>
          </a:xfrm>
          <a:prstGeom prst="rect">
            <a:avLst/>
          </a:prstGeom>
        </p:spPr>
      </p:pic>
      <p:pic>
        <p:nvPicPr>
          <p:cNvPr id="7" name="Content Placeholder 6">
            <a:extLst>
              <a:ext uri="{FF2B5EF4-FFF2-40B4-BE49-F238E27FC236}">
                <a16:creationId xmlns:a16="http://schemas.microsoft.com/office/drawing/2014/main" id="{A7DCCF43-308C-47EF-A465-243148A00848}"/>
              </a:ext>
            </a:extLst>
          </p:cNvPr>
          <p:cNvPicPr>
            <a:picLocks noGrp="1" noChangeAspect="1"/>
          </p:cNvPicPr>
          <p:nvPr>
            <p:ph sz="half" idx="1"/>
          </p:nvPr>
        </p:nvPicPr>
        <p:blipFill>
          <a:blip r:embed="rId3"/>
          <a:stretch>
            <a:fillRect/>
          </a:stretch>
        </p:blipFill>
        <p:spPr>
          <a:xfrm>
            <a:off x="684212" y="458203"/>
            <a:ext cx="870219" cy="1170940"/>
          </a:xfrm>
          <a:prstGeom prst="rect">
            <a:avLst/>
          </a:prstGeom>
          <a:noFill/>
        </p:spPr>
      </p:pic>
      <p:sp>
        <p:nvSpPr>
          <p:cNvPr id="3" name="Rectangle 2">
            <a:extLst>
              <a:ext uri="{FF2B5EF4-FFF2-40B4-BE49-F238E27FC236}">
                <a16:creationId xmlns:a16="http://schemas.microsoft.com/office/drawing/2014/main" id="{4810BFEE-5EC9-4B2F-84EA-D54BE878128C}"/>
              </a:ext>
            </a:extLst>
          </p:cNvPr>
          <p:cNvSpPr/>
          <p:nvPr/>
        </p:nvSpPr>
        <p:spPr>
          <a:xfrm>
            <a:off x="4725988" y="1761490"/>
            <a:ext cx="6092825" cy="4129977"/>
          </a:xfrm>
          <a:prstGeom prst="rect">
            <a:avLst/>
          </a:prstGeom>
        </p:spPr>
        <p:txBody>
          <a:bodyPr>
            <a:spAutoFit/>
          </a:bodyPr>
          <a:lstStyle/>
          <a:p>
            <a:pPr>
              <a:lnSpc>
                <a:spcPct val="107000"/>
              </a:lnSpc>
              <a:spcAft>
                <a:spcPts val="800"/>
              </a:spcAft>
            </a:pPr>
            <a:r>
              <a:rPr lang="en-US" b="1" dirty="0">
                <a:latin typeface="Helvetica" panose="020B0604020202020204" pitchFamily="34" charset="0"/>
                <a:ea typeface="Times New Roman" panose="02020603050405020304" pitchFamily="18" charset="0"/>
                <a:cs typeface="Times New Roman" panose="02020603050405020304" pitchFamily="18" charset="0"/>
              </a:rPr>
              <a:t>DESCRIPTION OF OUR 1822 COURT HOUSE</a:t>
            </a:r>
            <a:endParaRPr lang="en-US" sz="11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en-US" dirty="0">
                <a:latin typeface="Helvetica" panose="020B0604020202020204" pitchFamily="34" charset="0"/>
                <a:ea typeface="Times New Roman" panose="02020603050405020304" pitchFamily="18" charset="0"/>
                <a:cs typeface="Times New Roman" panose="02020603050405020304" pitchFamily="18" charset="0"/>
              </a:rPr>
              <a:t>Built on a tiny lot purchased from Calvin Willey, a lawyer and later a U.S. Senator this building, in a style transitional from Georgian to Federal, has a beautiful, original Palladian window above the pedimented and pilastered front door, and pilasters at the front corners. The front gable has dentil molding on the upper pediment.</a:t>
            </a:r>
            <a:endParaRPr lang="en-US" sz="11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en-US" dirty="0">
                <a:latin typeface="Helvetica" panose="020B0604020202020204" pitchFamily="34" charset="0"/>
                <a:ea typeface="Times New Roman" panose="02020603050405020304" pitchFamily="18" charset="0"/>
                <a:cs typeface="Times New Roman" panose="02020603050405020304" pitchFamily="18" charset="0"/>
              </a:rPr>
              <a:t>The cupola, which repeats the dentil molding, denotes that the building is a civic building rather than a church. The weathervane, a stylized fish carved of wood and covered with gold leaf, has been replaced at least twice in the 20th Century. The large, heavy front door is topped by a rather crude replacement of the original fan window.</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257638"/>
      </p:ext>
    </p:extLst>
  </p:cSld>
  <p:clrMapOvr>
    <a:masterClrMapping/>
  </p:clrMapOvr>
  <p:transition spd="med" advClick="0" advTm="10000">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1D611A2-616A-49D5-8339-57FF9A8A9193}"/>
              </a:ext>
            </a:extLst>
          </p:cNvPr>
          <p:cNvSpPr/>
          <p:nvPr/>
        </p:nvSpPr>
        <p:spPr>
          <a:xfrm>
            <a:off x="4839969" y="1600200"/>
            <a:ext cx="6092825" cy="4221156"/>
          </a:xfrm>
          <a:prstGeom prst="rect">
            <a:avLst/>
          </a:prstGeom>
        </p:spPr>
        <p:txBody>
          <a:bodyPr>
            <a:spAutoFit/>
          </a:bodyPr>
          <a:lstStyle/>
          <a:p>
            <a:pPr>
              <a:lnSpc>
                <a:spcPct val="107000"/>
              </a:lnSpc>
              <a:spcAft>
                <a:spcPts val="800"/>
              </a:spcAft>
            </a:pPr>
            <a:r>
              <a:rPr lang="en-US" dirty="0">
                <a:latin typeface="Helvetica" panose="020B0604020202020204" pitchFamily="34" charset="0"/>
                <a:ea typeface="Times New Roman" panose="02020603050405020304" pitchFamily="18" charset="0"/>
                <a:cs typeface="Times New Roman" panose="02020603050405020304" pitchFamily="18" charset="0"/>
              </a:rPr>
              <a:t>Many of the homes along the green were built In the early 1800s, some occupied by lawyers who moved to town to be near the court house and some by doctors and the clergymen of the Congregational Church and two new churches. There was at least one store in operation and often more than one. Although Shepard's Tavern went out of business after the proprietor's death, there were two flourishing taverns or hotels. A more attractive and refined court house was desired; one befitting the town's increasing visibility and prestige as the County Seat. Local architects Harry Cogswell and Abner Davidson designed the new building, and William Cogswell, a local carpenter and father of the architect, was the builder. The cost was paid by a tax on all the towns in the county.</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Title 15">
            <a:extLst>
              <a:ext uri="{FF2B5EF4-FFF2-40B4-BE49-F238E27FC236}">
                <a16:creationId xmlns:a16="http://schemas.microsoft.com/office/drawing/2014/main" id="{0913CBBF-7DEC-4195-B893-2FD1313DDD42}"/>
              </a:ext>
            </a:extLst>
          </p:cNvPr>
          <p:cNvSpPr>
            <a:spLocks noGrp="1"/>
          </p:cNvSpPr>
          <p:nvPr>
            <p:ph type="title"/>
          </p:nvPr>
        </p:nvSpPr>
        <p:spPr>
          <a:xfrm>
            <a:off x="1732896" y="710010"/>
            <a:ext cx="9751060" cy="1168400"/>
          </a:xfrm>
        </p:spPr>
        <p:txBody>
          <a:bodyPr>
            <a:normAutofit/>
          </a:bodyPr>
          <a:lstStyle/>
          <a:p>
            <a:r>
              <a:rPr lang="en-US" b="1" dirty="0">
                <a:latin typeface="Helvetica" panose="020B0604020202020204" pitchFamily="34" charset="0"/>
                <a:ea typeface="Times New Roman" panose="02020603050405020304" pitchFamily="18" charset="0"/>
                <a:cs typeface="Times New Roman" panose="02020603050405020304" pitchFamily="18" charset="0"/>
              </a:rPr>
              <a:t>THE TOLLAND GREEN IN THE 1800s</a:t>
            </a:r>
            <a:br>
              <a:rPr lang="en-US" sz="1800" dirty="0">
                <a:latin typeface="Times New Roman" panose="02020603050405020304" pitchFamily="18" charset="0"/>
                <a:ea typeface="Times New Roman" panose="02020603050405020304" pitchFamily="18" charset="0"/>
                <a:cs typeface="Times New Roman" panose="02020603050405020304" pitchFamily="18" charset="0"/>
              </a:rPr>
            </a:br>
            <a:endParaRPr lang="en-US" dirty="0"/>
          </a:p>
        </p:txBody>
      </p:sp>
      <p:pic>
        <p:nvPicPr>
          <p:cNvPr id="5" name="Picture 4">
            <a:extLst>
              <a:ext uri="{FF2B5EF4-FFF2-40B4-BE49-F238E27FC236}">
                <a16:creationId xmlns:a16="http://schemas.microsoft.com/office/drawing/2014/main" id="{113EC1BF-8647-4340-9286-1EB2DC4C7D50}"/>
              </a:ext>
            </a:extLst>
          </p:cNvPr>
          <p:cNvPicPr/>
          <p:nvPr/>
        </p:nvPicPr>
        <p:blipFill rotWithShape="1">
          <a:blip r:embed="rId2"/>
          <a:srcRect l="65384" t="15860" r="1282" b="13960"/>
          <a:stretch/>
        </p:blipFill>
        <p:spPr bwMode="auto">
          <a:xfrm>
            <a:off x="1522412" y="2004219"/>
            <a:ext cx="2743200" cy="2849562"/>
          </a:xfrm>
          <a:prstGeom prst="rect">
            <a:avLst/>
          </a:prstGeom>
          <a:ln>
            <a:noFill/>
          </a:ln>
          <a:extLst>
            <a:ext uri="{53640926-AAD7-44D8-BBD7-CCE9431645EC}">
              <a14:shadowObscured xmlns:a14="http://schemas.microsoft.com/office/drawing/2010/main"/>
            </a:ext>
          </a:extLst>
        </p:spPr>
      </p:pic>
      <p:pic>
        <p:nvPicPr>
          <p:cNvPr id="6" name="Content Placeholder 6">
            <a:extLst>
              <a:ext uri="{FF2B5EF4-FFF2-40B4-BE49-F238E27FC236}">
                <a16:creationId xmlns:a16="http://schemas.microsoft.com/office/drawing/2014/main" id="{D5A8D675-F8A2-4BBD-BF54-2BCF8423C6E9}"/>
              </a:ext>
            </a:extLst>
          </p:cNvPr>
          <p:cNvPicPr>
            <a:picLocks noChangeAspect="1"/>
          </p:cNvPicPr>
          <p:nvPr/>
        </p:nvPicPr>
        <p:blipFill>
          <a:blip r:embed="rId3"/>
          <a:stretch>
            <a:fillRect/>
          </a:stretch>
        </p:blipFill>
        <p:spPr>
          <a:xfrm>
            <a:off x="704869" y="439923"/>
            <a:ext cx="862294" cy="1160277"/>
          </a:xfrm>
          <a:prstGeom prst="rect">
            <a:avLst/>
          </a:prstGeom>
          <a:noFill/>
        </p:spPr>
      </p:pic>
    </p:spTree>
    <p:extLst>
      <p:ext uri="{BB962C8B-B14F-4D97-AF65-F5344CB8AC3E}">
        <p14:creationId xmlns:p14="http://schemas.microsoft.com/office/powerpoint/2010/main" val="557918685"/>
      </p:ext>
    </p:extLst>
  </p:cSld>
  <p:clrMapOvr>
    <a:masterClrMapping/>
  </p:clrMapOvr>
  <p:transition spd="med" advClick="0" advTm="10000">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0017C-23E7-41C1-AF05-ABBAE13AECF7}"/>
              </a:ext>
            </a:extLst>
          </p:cNvPr>
          <p:cNvSpPr>
            <a:spLocks noGrp="1"/>
          </p:cNvSpPr>
          <p:nvPr>
            <p:ph type="title"/>
          </p:nvPr>
        </p:nvSpPr>
        <p:spPr>
          <a:xfrm>
            <a:off x="1554431" y="543937"/>
            <a:ext cx="8685531" cy="811709"/>
          </a:xfrm>
        </p:spPr>
        <p:txBody>
          <a:bodyPr>
            <a:normAutofit/>
          </a:bodyPr>
          <a:lstStyle/>
          <a:p>
            <a:r>
              <a:rPr lang="en-US" b="1" dirty="0">
                <a:latin typeface="Helvetica" panose="020B0604020202020204" pitchFamily="34" charset="0"/>
                <a:cs typeface="Helvetica" panose="020B0604020202020204" pitchFamily="34" charset="0"/>
              </a:rPr>
              <a:t>LET HISTORY RING!</a:t>
            </a:r>
            <a:r>
              <a:rPr lang="en-US" sz="1800" dirty="0"/>
              <a:t>	</a:t>
            </a:r>
          </a:p>
        </p:txBody>
      </p:sp>
      <p:pic>
        <p:nvPicPr>
          <p:cNvPr id="7" name="Content Placeholder 6">
            <a:extLst>
              <a:ext uri="{FF2B5EF4-FFF2-40B4-BE49-F238E27FC236}">
                <a16:creationId xmlns:a16="http://schemas.microsoft.com/office/drawing/2014/main" id="{A7DCCF43-308C-47EF-A465-243148A00848}"/>
              </a:ext>
            </a:extLst>
          </p:cNvPr>
          <p:cNvPicPr>
            <a:picLocks noGrp="1" noChangeAspect="1"/>
          </p:cNvPicPr>
          <p:nvPr>
            <p:ph sz="half" idx="1"/>
          </p:nvPr>
        </p:nvPicPr>
        <p:blipFill>
          <a:blip r:embed="rId2"/>
          <a:stretch>
            <a:fillRect/>
          </a:stretch>
        </p:blipFill>
        <p:spPr>
          <a:xfrm>
            <a:off x="684212" y="364321"/>
            <a:ext cx="870219" cy="1170940"/>
          </a:xfrm>
          <a:prstGeom prst="rect">
            <a:avLst/>
          </a:prstGeom>
          <a:noFill/>
        </p:spPr>
      </p:pic>
      <p:sp>
        <p:nvSpPr>
          <p:cNvPr id="4" name="Rectangle 3">
            <a:extLst>
              <a:ext uri="{FF2B5EF4-FFF2-40B4-BE49-F238E27FC236}">
                <a16:creationId xmlns:a16="http://schemas.microsoft.com/office/drawing/2014/main" id="{10E9DDEF-985B-4F7F-82D9-1DF5E1F40D8B}"/>
              </a:ext>
            </a:extLst>
          </p:cNvPr>
          <p:cNvSpPr/>
          <p:nvPr/>
        </p:nvSpPr>
        <p:spPr>
          <a:xfrm>
            <a:off x="4799012" y="1371600"/>
            <a:ext cx="6092825" cy="4801314"/>
          </a:xfrm>
          <a:prstGeom prst="rect">
            <a:avLst/>
          </a:prstGeom>
        </p:spPr>
        <p:txBody>
          <a:bodyPr>
            <a:spAutoFit/>
          </a:bodyPr>
          <a:lstStyle/>
          <a:p>
            <a:r>
              <a:rPr lang="en-US" dirty="0">
                <a:latin typeface="Arial" panose="020B0604020202020204" pitchFamily="34" charset="0"/>
              </a:rPr>
              <a:t>In 1898, some of the woman of the community determined to create a public library, holding a meeting in the Agard parlor at the house now 76 Tolland Green. Emma </a:t>
            </a:r>
          </a:p>
          <a:p>
            <a:r>
              <a:rPr lang="en-US" dirty="0">
                <a:latin typeface="Arial" panose="020B0604020202020204" pitchFamily="34" charset="0"/>
              </a:rPr>
              <a:t>Hicks Downing of Springfield, a sister of Minnie and Ratcliffe Hicks, arranged for a library organizer from the state to speak. The meeting was attended by the Hicks </a:t>
            </a:r>
          </a:p>
          <a:p>
            <a:r>
              <a:rPr lang="en-US" dirty="0">
                <a:latin typeface="Arial" panose="020B0604020202020204" pitchFamily="34" charset="0"/>
              </a:rPr>
              <a:t>sisters, their niece Elizabeth Hicks, two Mrs. Agards and the Agard daughters and most of the ladies whose families had influence in town.</a:t>
            </a:r>
          </a:p>
          <a:p>
            <a:endParaRPr lang="en-US" dirty="0">
              <a:latin typeface="Helvetica Neue"/>
            </a:endParaRPr>
          </a:p>
          <a:p>
            <a:r>
              <a:rPr lang="en-US" dirty="0">
                <a:latin typeface="Helvetica Neue"/>
              </a:rPr>
              <a:t>The library was moved to the newly renovated Hicks Municipal Center in 1985.</a:t>
            </a:r>
          </a:p>
          <a:p>
            <a:endParaRPr lang="en-US" dirty="0">
              <a:latin typeface="Helvetica Neue"/>
            </a:endParaRPr>
          </a:p>
          <a:p>
            <a:r>
              <a:rPr lang="en-US" dirty="0">
                <a:latin typeface="Helvetica Neue"/>
              </a:rPr>
              <a:t>The building was given to the Historical Society by the Tolland Public Library Association in 2001, becoming the Society’s third museum.</a:t>
            </a:r>
          </a:p>
          <a:p>
            <a:endParaRPr lang="en-US" b="0" i="0" dirty="0">
              <a:effectLst/>
              <a:latin typeface="Arial" panose="020B0604020202020204" pitchFamily="34" charset="0"/>
            </a:endParaRPr>
          </a:p>
        </p:txBody>
      </p:sp>
      <p:pic>
        <p:nvPicPr>
          <p:cNvPr id="8" name="Picture 7" descr="A vintage photo of a house&#10;&#10;Description automatically generated">
            <a:extLst>
              <a:ext uri="{FF2B5EF4-FFF2-40B4-BE49-F238E27FC236}">
                <a16:creationId xmlns:a16="http://schemas.microsoft.com/office/drawing/2014/main" id="{8D995898-D7FD-4B61-8834-C3DA87BDDDF1}"/>
              </a:ext>
            </a:extLst>
          </p:cNvPr>
          <p:cNvPicPr/>
          <p:nvPr/>
        </p:nvPicPr>
        <p:blipFill>
          <a:blip r:embed="rId3">
            <a:extLst>
              <a:ext uri="{28A0092B-C50C-407E-A947-70E740481C1C}">
                <a14:useLocalDpi xmlns:a14="http://schemas.microsoft.com/office/drawing/2010/main" val="0"/>
              </a:ext>
            </a:extLst>
          </a:blip>
          <a:stretch>
            <a:fillRect/>
          </a:stretch>
        </p:blipFill>
        <p:spPr>
          <a:xfrm>
            <a:off x="455612" y="2286000"/>
            <a:ext cx="3962400" cy="2730891"/>
          </a:xfrm>
          <a:prstGeom prst="rect">
            <a:avLst/>
          </a:prstGeom>
        </p:spPr>
      </p:pic>
    </p:spTree>
    <p:extLst>
      <p:ext uri="{BB962C8B-B14F-4D97-AF65-F5344CB8AC3E}">
        <p14:creationId xmlns:p14="http://schemas.microsoft.com/office/powerpoint/2010/main" val="2344182219"/>
      </p:ext>
    </p:extLst>
  </p:cSld>
  <p:clrMapOvr>
    <a:masterClrMapping/>
  </p:clrMapOvr>
  <p:transition spd="med" advClick="0" advTm="10000">
    <p:fad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ooks Classic 16x9">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hade val="90000"/>
                <a:satMod val="150000"/>
              </a:schemeClr>
            </a:gs>
            <a:gs pos="60000">
              <a:schemeClr val="phClr">
                <a:shade val="20000"/>
                <a:satMod val="255000"/>
              </a:schemeClr>
            </a:gs>
          </a:gsLst>
          <a:lin ang="5400000" scaled="0"/>
        </a:gradFill>
        <a:blipFill rotWithShape="1">
          <a:blip xmlns:r="http://schemas.openxmlformats.org/officeDocument/2006/relationships" r:embed="rId1">
            <a:duotone>
              <a:schemeClr val="phClr">
                <a:shade val="12000"/>
                <a:satMod val="240000"/>
              </a:schemeClr>
              <a:schemeClr val="phClr"/>
            </a:duotone>
          </a:blip>
          <a:stretch/>
        </a:blipFill>
      </a:bgFillStyleLst>
    </a:fmtScheme>
  </a:themeElements>
  <a:objectDefaults/>
  <a:extraClrSchemeLst/>
  <a:extLst>
    <a:ext uri="{05A4C25C-085E-4340-85A3-A5531E510DB2}">
      <thm15:themeFamily xmlns:thm15="http://schemas.microsoft.com/office/thememl/2012/main" name="TF02801059.potx" id="{C5FD5170-17AC-4815-968A-FDC1AAB6E99D}" vid="{74C691A5-1550-4555-B870-169F3443F41D}"/>
    </a:ext>
  </a:extLst>
</a:theme>
</file>

<file path=ppt/theme/theme2.xml><?xml version="1.0" encoding="utf-8"?>
<a:theme xmlns:a="http://schemas.openxmlformats.org/drawingml/2006/main" name="Office Them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false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1360476</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 xsi:nil="true"/>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2011-12-12T13:37:00+00:00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2035-01-01T08:00:00+00:00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TP102801058</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706496</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REDMOND\v-soujap</DisplayName>
        <AccountId>1954</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14</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D003AC8-209A-4321-A17C-1B7A20643390}">
  <ds:schemaRefs>
    <ds:schemaRef ds:uri="http://schemas.microsoft.com/sharepoint/v3/contenttype/forms"/>
  </ds:schemaRefs>
</ds:datastoreItem>
</file>

<file path=customXml/itemProps2.xml><?xml version="1.0" encoding="utf-8"?>
<ds:datastoreItem xmlns:ds="http://schemas.openxmlformats.org/officeDocument/2006/customXml" ds:itemID="{4ED80E12-3BE9-4746-820E-FFB249F467F2}">
  <ds:schemaRefs>
    <ds:schemaRef ds:uri="http://schemas.microsoft.com/office/2006/documentManagement/types"/>
    <ds:schemaRef ds:uri="http://purl.org/dc/elements/1.1/"/>
    <ds:schemaRef ds:uri="http://schemas.microsoft.com/office/2006/metadata/properties"/>
    <ds:schemaRef ds:uri="4873beb7-5857-4685-be1f-d57550cc96cc"/>
    <ds:schemaRef ds:uri="http://schemas.openxmlformats.org/package/2006/metadata/core-properties"/>
    <ds:schemaRef ds:uri="http://purl.org/dc/term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83ED4759-CFDD-43F0-817C-11D9197192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561</TotalTime>
  <Words>1882</Words>
  <Application>Microsoft Office PowerPoint</Application>
  <PresentationFormat>Custom</PresentationFormat>
  <Paragraphs>140</Paragraphs>
  <Slides>29</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-apple-system</vt:lpstr>
      <vt:lpstr>Arial</vt:lpstr>
      <vt:lpstr>Calibri</vt:lpstr>
      <vt:lpstr>Constantia</vt:lpstr>
      <vt:lpstr>Footlight MT Light</vt:lpstr>
      <vt:lpstr>Helvetica</vt:lpstr>
      <vt:lpstr>Helvetica Neue</vt:lpstr>
      <vt:lpstr>Times New Roman</vt:lpstr>
      <vt:lpstr>Wingdings</vt:lpstr>
      <vt:lpstr>Books Classic 16x9</vt:lpstr>
      <vt:lpstr>Let History Ring!</vt:lpstr>
      <vt:lpstr>PowerPoint Presentation</vt:lpstr>
      <vt:lpstr>TOLLAND COUNTY AND  THE COURT HOUSE - A SHORT HISTORY</vt:lpstr>
      <vt:lpstr>PowerPoint Presentation</vt:lpstr>
      <vt:lpstr>PowerPoint Presentation</vt:lpstr>
      <vt:lpstr>THE REPLACEMENT WAS BUILT IN 1822 </vt:lpstr>
      <vt:lpstr>LET HISTORY RING! </vt:lpstr>
      <vt:lpstr>THE TOLLAND GREEN IN THE 1800s </vt:lpstr>
      <vt:lpstr>LET HISTORY RING! </vt:lpstr>
      <vt:lpstr>DISCOVERY OF DAMAGE </vt:lpstr>
      <vt:lpstr>Estimated Expected Cost of Restoration: $200,000. </vt:lpstr>
      <vt:lpstr>Complexity of The Restoration</vt:lpstr>
      <vt:lpstr>RESTORING THE BELL </vt:lpstr>
      <vt:lpstr>RESTORING THE BELL </vt:lpstr>
      <vt:lpstr>RESTORING THE WHEEL </vt:lpstr>
      <vt:lpstr>RESTORING THE YOKE </vt:lpstr>
      <vt:lpstr>RESTORING THE BELL TOWER </vt:lpstr>
      <vt:lpstr>RESTORING THE COURT HOUSE </vt:lpstr>
      <vt:lpstr>The Tolland Historical Society is undertaking a major fundraising drive to restore the bell tower and cupola on the 1822 Old Tolland County Court House Museum.</vt:lpstr>
      <vt:lpstr>PowerPoint Presentation</vt:lpstr>
      <vt:lpstr>THE COURT HOUSE TODAY </vt:lpstr>
      <vt:lpstr>THE COURT HOUSE TODAY </vt:lpstr>
      <vt:lpstr>THE COURT HOUSE TODAY </vt:lpstr>
      <vt:lpstr>THE COURT HOUSE TODAY </vt:lpstr>
      <vt:lpstr>THE COURT HOUSE TODAY </vt:lpstr>
      <vt:lpstr>HOW CAN YOU HELP? </vt:lpstr>
      <vt:lpstr>SUPPORT YOUR COMMUNITY</vt:lpstr>
      <vt:lpstr>Our forefathers built this town. It’s up to us to preserve it. Let’s invest in the future.  Just as they did. </vt:lpstr>
      <vt:lpstr>Thank you to Tolland Historical Society Board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Let History Ring</dc:title>
  <dc:creator>Soucy, Mary Pat [CT]</dc:creator>
  <cp:lastModifiedBy>Soucy, Mary Pat [CT]</cp:lastModifiedBy>
  <cp:revision>51</cp:revision>
  <dcterms:created xsi:type="dcterms:W3CDTF">2020-08-25T10:46:11Z</dcterms:created>
  <dcterms:modified xsi:type="dcterms:W3CDTF">2020-10-14T22:54:01Z</dcterms:modified>
</cp:coreProperties>
</file>